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9" r:id="rId2"/>
  </p:sldMasterIdLst>
  <p:notesMasterIdLst>
    <p:notesMasterId r:id="rId29"/>
  </p:notesMasterIdLst>
  <p:sldIdLst>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F34"/>
    <a:srgbClr val="FF9933"/>
    <a:srgbClr val="468272"/>
    <a:srgbClr val="F5E597"/>
    <a:srgbClr val="F0D65A"/>
    <a:srgbClr val="FB6F28"/>
    <a:srgbClr val="E15905"/>
    <a:srgbClr val="DADADA"/>
    <a:srgbClr val="589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3" d="100"/>
          <a:sy n="83" d="100"/>
        </p:scale>
        <p:origin x="1378" y="48"/>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5FD46-DC3D-B747-BB6E-ABCEC6466B47}" type="doc">
      <dgm:prSet loTypeId="urn:microsoft.com/office/officeart/2005/8/layout/chevron1" loCatId="" qsTypeId="urn:microsoft.com/office/officeart/2005/8/quickstyle/simple1" qsCatId="simple" csTypeId="urn:microsoft.com/office/officeart/2005/8/colors/accent1_2" csCatId="accent1" phldr="1"/>
      <dgm:spPr/>
    </dgm:pt>
    <dgm:pt modelId="{461786BB-2FFF-AF48-9718-B3A895D09B3F}">
      <dgm:prSet phldrT="[Text]" custT="1"/>
      <dgm:spPr>
        <a:solidFill>
          <a:srgbClr val="CACACA"/>
        </a:solidFill>
      </dgm:spPr>
      <dgm:t>
        <a:bodyPr/>
        <a:lstStyle/>
        <a:p>
          <a:r>
            <a:rPr lang="en-US" sz="1100" b="1" dirty="0">
              <a:solidFill>
                <a:srgbClr val="468272"/>
              </a:solidFill>
              <a:latin typeface="Century Gothic" panose="020B0502020202020204" pitchFamily="34" charset="0"/>
            </a:rPr>
            <a:t>SOURCING</a:t>
          </a:r>
        </a:p>
      </dgm:t>
    </dgm:pt>
    <dgm:pt modelId="{B71FC25B-939E-C946-A73B-83D2A540D01D}" type="parTrans" cxnId="{2A94D0BA-8235-B74E-B2E1-9C9FDD04F45C}">
      <dgm:prSet/>
      <dgm:spPr/>
      <dgm:t>
        <a:bodyPr/>
        <a:lstStyle/>
        <a:p>
          <a:endParaRPr lang="en-US" sz="1100">
            <a:solidFill>
              <a:srgbClr val="468272"/>
            </a:solidFill>
            <a:latin typeface="Century Gothic" panose="020B0502020202020204" pitchFamily="34" charset="0"/>
          </a:endParaRPr>
        </a:p>
      </dgm:t>
    </dgm:pt>
    <dgm:pt modelId="{E621ADF4-BFBE-6549-AB04-A37BEB67881C}" type="sibTrans" cxnId="{2A94D0BA-8235-B74E-B2E1-9C9FDD04F45C}">
      <dgm:prSet/>
      <dgm:spPr/>
      <dgm:t>
        <a:bodyPr/>
        <a:lstStyle/>
        <a:p>
          <a:endParaRPr lang="en-US" sz="1100">
            <a:solidFill>
              <a:srgbClr val="468272"/>
            </a:solidFill>
            <a:latin typeface="Century Gothic" panose="020B0502020202020204" pitchFamily="34" charset="0"/>
          </a:endParaRPr>
        </a:p>
      </dgm:t>
    </dgm:pt>
    <dgm:pt modelId="{14731457-C9EB-794B-8271-13F371B10DD8}">
      <dgm:prSet phldrT="[Text]" custT="1"/>
      <dgm:spPr>
        <a:solidFill>
          <a:srgbClr val="CACACA"/>
        </a:solidFill>
      </dgm:spPr>
      <dgm:t>
        <a:bodyPr/>
        <a:lstStyle/>
        <a:p>
          <a:r>
            <a:rPr lang="en-US" sz="1100" b="1" dirty="0">
              <a:solidFill>
                <a:srgbClr val="468272"/>
              </a:solidFill>
              <a:latin typeface="Century Gothic" panose="020B0502020202020204" pitchFamily="34" charset="0"/>
            </a:rPr>
            <a:t>R&amp;D</a:t>
          </a:r>
        </a:p>
      </dgm:t>
    </dgm:pt>
    <dgm:pt modelId="{563A5BBB-A818-2943-BD0C-98E0600741B8}" type="parTrans" cxnId="{D6E544E1-516B-6348-B209-BB83E92BE0A6}">
      <dgm:prSet/>
      <dgm:spPr/>
      <dgm:t>
        <a:bodyPr/>
        <a:lstStyle/>
        <a:p>
          <a:endParaRPr lang="en-US" sz="1100">
            <a:solidFill>
              <a:srgbClr val="468272"/>
            </a:solidFill>
            <a:latin typeface="Century Gothic" panose="020B0502020202020204" pitchFamily="34" charset="0"/>
          </a:endParaRPr>
        </a:p>
      </dgm:t>
    </dgm:pt>
    <dgm:pt modelId="{01EE4BB7-34D2-4C43-84DF-04AABB7B244F}" type="sibTrans" cxnId="{D6E544E1-516B-6348-B209-BB83E92BE0A6}">
      <dgm:prSet/>
      <dgm:spPr/>
      <dgm:t>
        <a:bodyPr/>
        <a:lstStyle/>
        <a:p>
          <a:endParaRPr lang="en-US" sz="1100">
            <a:solidFill>
              <a:srgbClr val="468272"/>
            </a:solidFill>
            <a:latin typeface="Century Gothic" panose="020B0502020202020204" pitchFamily="34" charset="0"/>
          </a:endParaRPr>
        </a:p>
      </dgm:t>
    </dgm:pt>
    <dgm:pt modelId="{7A57E515-F8BD-FE4C-8F75-32D0F07AACF4}">
      <dgm:prSet phldrT="[Text]" custT="1"/>
      <dgm:spPr>
        <a:solidFill>
          <a:srgbClr val="CACACA"/>
        </a:solidFill>
      </dgm:spPr>
      <dgm:t>
        <a:bodyPr/>
        <a:lstStyle/>
        <a:p>
          <a:r>
            <a:rPr lang="en-US" sz="1100" b="1" dirty="0">
              <a:solidFill>
                <a:srgbClr val="468272"/>
              </a:solidFill>
              <a:latin typeface="Century Gothic" panose="020B0502020202020204" pitchFamily="34" charset="0"/>
            </a:rPr>
            <a:t>MARKETING</a:t>
          </a:r>
        </a:p>
      </dgm:t>
    </dgm:pt>
    <dgm:pt modelId="{0D9A4C9D-53BC-C047-AAB0-E7C0E2D014E9}" type="parTrans" cxnId="{D9F23AF6-FCCA-544F-AC13-C1072A478952}">
      <dgm:prSet/>
      <dgm:spPr/>
      <dgm:t>
        <a:bodyPr/>
        <a:lstStyle/>
        <a:p>
          <a:endParaRPr lang="en-US" sz="1100">
            <a:solidFill>
              <a:srgbClr val="468272"/>
            </a:solidFill>
            <a:latin typeface="Century Gothic" panose="020B0502020202020204" pitchFamily="34" charset="0"/>
          </a:endParaRPr>
        </a:p>
      </dgm:t>
    </dgm:pt>
    <dgm:pt modelId="{029A99EC-B04D-F641-9FDB-3C9219B408E6}" type="sibTrans" cxnId="{D9F23AF6-FCCA-544F-AC13-C1072A478952}">
      <dgm:prSet/>
      <dgm:spPr/>
      <dgm:t>
        <a:bodyPr/>
        <a:lstStyle/>
        <a:p>
          <a:endParaRPr lang="en-US" sz="1100">
            <a:solidFill>
              <a:srgbClr val="468272"/>
            </a:solidFill>
            <a:latin typeface="Century Gothic" panose="020B0502020202020204" pitchFamily="34" charset="0"/>
          </a:endParaRPr>
        </a:p>
      </dgm:t>
    </dgm:pt>
    <dgm:pt modelId="{A603A880-06D0-CB4E-9BCF-C2251ABE3A5B}">
      <dgm:prSet phldrT="[Text]" custT="1"/>
      <dgm:spPr>
        <a:solidFill>
          <a:srgbClr val="CACACA"/>
        </a:solidFill>
      </dgm:spPr>
      <dgm:t>
        <a:bodyPr/>
        <a:lstStyle/>
        <a:p>
          <a:r>
            <a:rPr lang="en-US" sz="1100" b="1" dirty="0">
              <a:solidFill>
                <a:srgbClr val="468272"/>
              </a:solidFill>
              <a:latin typeface="Century Gothic" panose="020B0502020202020204" pitchFamily="34" charset="0"/>
            </a:rPr>
            <a:t>DISTRIBUTION</a:t>
          </a:r>
        </a:p>
      </dgm:t>
    </dgm:pt>
    <dgm:pt modelId="{0542013C-CFEA-1049-8A7E-2A456E039C71}" type="parTrans" cxnId="{2BB65D97-F0DD-F349-9349-39279157369D}">
      <dgm:prSet/>
      <dgm:spPr/>
      <dgm:t>
        <a:bodyPr/>
        <a:lstStyle/>
        <a:p>
          <a:endParaRPr lang="en-US" sz="1100">
            <a:solidFill>
              <a:srgbClr val="468272"/>
            </a:solidFill>
            <a:latin typeface="Century Gothic" panose="020B0502020202020204" pitchFamily="34" charset="0"/>
          </a:endParaRPr>
        </a:p>
      </dgm:t>
    </dgm:pt>
    <dgm:pt modelId="{5DA880FC-3CC2-1C43-8C34-1FBB21C01271}" type="sibTrans" cxnId="{2BB65D97-F0DD-F349-9349-39279157369D}">
      <dgm:prSet/>
      <dgm:spPr/>
      <dgm:t>
        <a:bodyPr/>
        <a:lstStyle/>
        <a:p>
          <a:endParaRPr lang="en-US" sz="1100">
            <a:solidFill>
              <a:srgbClr val="468272"/>
            </a:solidFill>
            <a:latin typeface="Century Gothic" panose="020B0502020202020204" pitchFamily="34" charset="0"/>
          </a:endParaRPr>
        </a:p>
      </dgm:t>
    </dgm:pt>
    <dgm:pt modelId="{8E5013D1-3644-0349-AA89-B1C505DDAD6A}">
      <dgm:prSet phldrT="[Text]" custT="1"/>
      <dgm:spPr>
        <a:solidFill>
          <a:srgbClr val="CACACA"/>
        </a:solidFill>
      </dgm:spPr>
      <dgm:t>
        <a:bodyPr/>
        <a:lstStyle/>
        <a:p>
          <a:r>
            <a:rPr lang="en-US" sz="1100" b="1" dirty="0">
              <a:solidFill>
                <a:srgbClr val="468272"/>
              </a:solidFill>
              <a:latin typeface="Century Gothic" panose="020B0502020202020204" pitchFamily="34" charset="0"/>
            </a:rPr>
            <a:t>PRODUCTION</a:t>
          </a:r>
        </a:p>
      </dgm:t>
    </dgm:pt>
    <dgm:pt modelId="{01EF208A-A25C-424B-9254-0DAFCB4BD8D0}" type="parTrans" cxnId="{A1A4C53C-9CB6-E146-B3F1-653AC1DA1CB8}">
      <dgm:prSet/>
      <dgm:spPr/>
      <dgm:t>
        <a:bodyPr/>
        <a:lstStyle/>
        <a:p>
          <a:endParaRPr lang="en-US" sz="1100">
            <a:solidFill>
              <a:srgbClr val="468272"/>
            </a:solidFill>
            <a:latin typeface="Century Gothic" panose="020B0502020202020204" pitchFamily="34" charset="0"/>
          </a:endParaRPr>
        </a:p>
      </dgm:t>
    </dgm:pt>
    <dgm:pt modelId="{39D504F9-C9D1-CD45-9E31-6E8EE9889F5A}" type="sibTrans" cxnId="{A1A4C53C-9CB6-E146-B3F1-653AC1DA1CB8}">
      <dgm:prSet/>
      <dgm:spPr/>
      <dgm:t>
        <a:bodyPr/>
        <a:lstStyle/>
        <a:p>
          <a:endParaRPr lang="en-US" sz="1100">
            <a:solidFill>
              <a:srgbClr val="468272"/>
            </a:solidFill>
            <a:latin typeface="Century Gothic" panose="020B0502020202020204" pitchFamily="34" charset="0"/>
          </a:endParaRPr>
        </a:p>
      </dgm:t>
    </dgm:pt>
    <dgm:pt modelId="{C7ADDC40-29FB-0D4B-A748-4798576A3859}" type="pres">
      <dgm:prSet presAssocID="{F015FD46-DC3D-B747-BB6E-ABCEC6466B47}" presName="Name0" presStyleCnt="0">
        <dgm:presLayoutVars>
          <dgm:dir/>
          <dgm:animLvl val="lvl"/>
          <dgm:resizeHandles val="exact"/>
        </dgm:presLayoutVars>
      </dgm:prSet>
      <dgm:spPr/>
    </dgm:pt>
    <dgm:pt modelId="{2CEE02D7-43D8-4F4B-8810-AE57845BAE57}" type="pres">
      <dgm:prSet presAssocID="{461786BB-2FFF-AF48-9718-B3A895D09B3F}" presName="parTxOnly" presStyleLbl="node1" presStyleIdx="0" presStyleCnt="5">
        <dgm:presLayoutVars>
          <dgm:chMax val="0"/>
          <dgm:chPref val="0"/>
          <dgm:bulletEnabled val="1"/>
        </dgm:presLayoutVars>
      </dgm:prSet>
      <dgm:spPr/>
    </dgm:pt>
    <dgm:pt modelId="{82D51037-3206-F440-A1D0-ACA0F01FD112}" type="pres">
      <dgm:prSet presAssocID="{E621ADF4-BFBE-6549-AB04-A37BEB67881C}" presName="parTxOnlySpace" presStyleCnt="0"/>
      <dgm:spPr/>
    </dgm:pt>
    <dgm:pt modelId="{2A25D21A-A606-FD45-8936-8D44C0FB8FF1}" type="pres">
      <dgm:prSet presAssocID="{14731457-C9EB-794B-8271-13F371B10DD8}" presName="parTxOnly" presStyleLbl="node1" presStyleIdx="1" presStyleCnt="5">
        <dgm:presLayoutVars>
          <dgm:chMax val="0"/>
          <dgm:chPref val="0"/>
          <dgm:bulletEnabled val="1"/>
        </dgm:presLayoutVars>
      </dgm:prSet>
      <dgm:spPr/>
    </dgm:pt>
    <dgm:pt modelId="{B0434918-285A-F247-AF3E-69C9A7264633}" type="pres">
      <dgm:prSet presAssocID="{01EE4BB7-34D2-4C43-84DF-04AABB7B244F}" presName="parTxOnlySpace" presStyleCnt="0"/>
      <dgm:spPr/>
    </dgm:pt>
    <dgm:pt modelId="{9C301855-D351-A445-8AB6-1A4180B811C5}" type="pres">
      <dgm:prSet presAssocID="{8E5013D1-3644-0349-AA89-B1C505DDAD6A}" presName="parTxOnly" presStyleLbl="node1" presStyleIdx="2" presStyleCnt="5">
        <dgm:presLayoutVars>
          <dgm:chMax val="0"/>
          <dgm:chPref val="0"/>
          <dgm:bulletEnabled val="1"/>
        </dgm:presLayoutVars>
      </dgm:prSet>
      <dgm:spPr/>
    </dgm:pt>
    <dgm:pt modelId="{FD93E4CB-AC86-BC4D-BD3A-5C8D34316B14}" type="pres">
      <dgm:prSet presAssocID="{39D504F9-C9D1-CD45-9E31-6E8EE9889F5A}" presName="parTxOnlySpace" presStyleCnt="0"/>
      <dgm:spPr/>
    </dgm:pt>
    <dgm:pt modelId="{62E2F9DB-6C33-034E-BB37-D1354E1152F2}" type="pres">
      <dgm:prSet presAssocID="{7A57E515-F8BD-FE4C-8F75-32D0F07AACF4}" presName="parTxOnly" presStyleLbl="node1" presStyleIdx="3" presStyleCnt="5">
        <dgm:presLayoutVars>
          <dgm:chMax val="0"/>
          <dgm:chPref val="0"/>
          <dgm:bulletEnabled val="1"/>
        </dgm:presLayoutVars>
      </dgm:prSet>
      <dgm:spPr/>
    </dgm:pt>
    <dgm:pt modelId="{C1F0D2BF-DD58-6249-8129-29EFD319C876}" type="pres">
      <dgm:prSet presAssocID="{029A99EC-B04D-F641-9FDB-3C9219B408E6}" presName="parTxOnlySpace" presStyleCnt="0"/>
      <dgm:spPr/>
    </dgm:pt>
    <dgm:pt modelId="{02B64057-5BC3-7944-824D-70DC9483C40D}" type="pres">
      <dgm:prSet presAssocID="{A603A880-06D0-CB4E-9BCF-C2251ABE3A5B}" presName="parTxOnly" presStyleLbl="node1" presStyleIdx="4" presStyleCnt="5">
        <dgm:presLayoutVars>
          <dgm:chMax val="0"/>
          <dgm:chPref val="0"/>
          <dgm:bulletEnabled val="1"/>
        </dgm:presLayoutVars>
      </dgm:prSet>
      <dgm:spPr/>
    </dgm:pt>
  </dgm:ptLst>
  <dgm:cxnLst>
    <dgm:cxn modelId="{46B12818-5A5D-46D6-AE71-F2BDAAC8F181}" type="presOf" srcId="{461786BB-2FFF-AF48-9718-B3A895D09B3F}" destId="{2CEE02D7-43D8-4F4B-8810-AE57845BAE57}" srcOrd="0" destOrd="0" presId="urn:microsoft.com/office/officeart/2005/8/layout/chevron1"/>
    <dgm:cxn modelId="{6320F326-03CF-4051-A2FF-D62F96BF9743}" type="presOf" srcId="{14731457-C9EB-794B-8271-13F371B10DD8}" destId="{2A25D21A-A606-FD45-8936-8D44C0FB8FF1}" srcOrd="0" destOrd="0" presId="urn:microsoft.com/office/officeart/2005/8/layout/chevron1"/>
    <dgm:cxn modelId="{A1A4C53C-9CB6-E146-B3F1-653AC1DA1CB8}" srcId="{F015FD46-DC3D-B747-BB6E-ABCEC6466B47}" destId="{8E5013D1-3644-0349-AA89-B1C505DDAD6A}" srcOrd="2" destOrd="0" parTransId="{01EF208A-A25C-424B-9254-0DAFCB4BD8D0}" sibTransId="{39D504F9-C9D1-CD45-9E31-6E8EE9889F5A}"/>
    <dgm:cxn modelId="{2BC4BA93-43B5-45D3-AD18-28B9DB84569D}" type="presOf" srcId="{F015FD46-DC3D-B747-BB6E-ABCEC6466B47}" destId="{C7ADDC40-29FB-0D4B-A748-4798576A3859}" srcOrd="0" destOrd="0" presId="urn:microsoft.com/office/officeart/2005/8/layout/chevron1"/>
    <dgm:cxn modelId="{2BB65D97-F0DD-F349-9349-39279157369D}" srcId="{F015FD46-DC3D-B747-BB6E-ABCEC6466B47}" destId="{A603A880-06D0-CB4E-9BCF-C2251ABE3A5B}" srcOrd="4" destOrd="0" parTransId="{0542013C-CFEA-1049-8A7E-2A456E039C71}" sibTransId="{5DA880FC-3CC2-1C43-8C34-1FBB21C01271}"/>
    <dgm:cxn modelId="{2A94D0BA-8235-B74E-B2E1-9C9FDD04F45C}" srcId="{F015FD46-DC3D-B747-BB6E-ABCEC6466B47}" destId="{461786BB-2FFF-AF48-9718-B3A895D09B3F}" srcOrd="0" destOrd="0" parTransId="{B71FC25B-939E-C946-A73B-83D2A540D01D}" sibTransId="{E621ADF4-BFBE-6549-AB04-A37BEB67881C}"/>
    <dgm:cxn modelId="{E4B07CD6-55BB-417A-8924-619F7D921107}" type="presOf" srcId="{A603A880-06D0-CB4E-9BCF-C2251ABE3A5B}" destId="{02B64057-5BC3-7944-824D-70DC9483C40D}" srcOrd="0" destOrd="0" presId="urn:microsoft.com/office/officeart/2005/8/layout/chevron1"/>
    <dgm:cxn modelId="{D6E544E1-516B-6348-B209-BB83E92BE0A6}" srcId="{F015FD46-DC3D-B747-BB6E-ABCEC6466B47}" destId="{14731457-C9EB-794B-8271-13F371B10DD8}" srcOrd="1" destOrd="0" parTransId="{563A5BBB-A818-2943-BD0C-98E0600741B8}" sibTransId="{01EE4BB7-34D2-4C43-84DF-04AABB7B244F}"/>
    <dgm:cxn modelId="{8824ACF1-5D67-4932-A8B4-1794BD3F9632}" type="presOf" srcId="{8E5013D1-3644-0349-AA89-B1C505DDAD6A}" destId="{9C301855-D351-A445-8AB6-1A4180B811C5}" srcOrd="0" destOrd="0" presId="urn:microsoft.com/office/officeart/2005/8/layout/chevron1"/>
    <dgm:cxn modelId="{A02593F4-529E-4FE1-B9DA-415E41C1025E}" type="presOf" srcId="{7A57E515-F8BD-FE4C-8F75-32D0F07AACF4}" destId="{62E2F9DB-6C33-034E-BB37-D1354E1152F2}" srcOrd="0" destOrd="0" presId="urn:microsoft.com/office/officeart/2005/8/layout/chevron1"/>
    <dgm:cxn modelId="{D9F23AF6-FCCA-544F-AC13-C1072A478952}" srcId="{F015FD46-DC3D-B747-BB6E-ABCEC6466B47}" destId="{7A57E515-F8BD-FE4C-8F75-32D0F07AACF4}" srcOrd="3" destOrd="0" parTransId="{0D9A4C9D-53BC-C047-AAB0-E7C0E2D014E9}" sibTransId="{029A99EC-B04D-F641-9FDB-3C9219B408E6}"/>
    <dgm:cxn modelId="{A62B2E33-C0BB-4ABC-A82F-73B4D5B8D0C3}" type="presParOf" srcId="{C7ADDC40-29FB-0D4B-A748-4798576A3859}" destId="{2CEE02D7-43D8-4F4B-8810-AE57845BAE57}" srcOrd="0" destOrd="0" presId="urn:microsoft.com/office/officeart/2005/8/layout/chevron1"/>
    <dgm:cxn modelId="{8C5D1033-9BDC-4BE7-97BC-3F8B846D5AFA}" type="presParOf" srcId="{C7ADDC40-29FB-0D4B-A748-4798576A3859}" destId="{82D51037-3206-F440-A1D0-ACA0F01FD112}" srcOrd="1" destOrd="0" presId="urn:microsoft.com/office/officeart/2005/8/layout/chevron1"/>
    <dgm:cxn modelId="{1A6912E0-A686-4B01-B58D-2DA41052ED94}" type="presParOf" srcId="{C7ADDC40-29FB-0D4B-A748-4798576A3859}" destId="{2A25D21A-A606-FD45-8936-8D44C0FB8FF1}" srcOrd="2" destOrd="0" presId="urn:microsoft.com/office/officeart/2005/8/layout/chevron1"/>
    <dgm:cxn modelId="{508A643A-DD16-4EE6-B186-367E2FD75198}" type="presParOf" srcId="{C7ADDC40-29FB-0D4B-A748-4798576A3859}" destId="{B0434918-285A-F247-AF3E-69C9A7264633}" srcOrd="3" destOrd="0" presId="urn:microsoft.com/office/officeart/2005/8/layout/chevron1"/>
    <dgm:cxn modelId="{5AF917CC-A3BB-41B2-B6D6-32D9E1F5D329}" type="presParOf" srcId="{C7ADDC40-29FB-0D4B-A748-4798576A3859}" destId="{9C301855-D351-A445-8AB6-1A4180B811C5}" srcOrd="4" destOrd="0" presId="urn:microsoft.com/office/officeart/2005/8/layout/chevron1"/>
    <dgm:cxn modelId="{18225B6C-3C92-4304-ACAE-1BD97338F0BE}" type="presParOf" srcId="{C7ADDC40-29FB-0D4B-A748-4798576A3859}" destId="{FD93E4CB-AC86-BC4D-BD3A-5C8D34316B14}" srcOrd="5" destOrd="0" presId="urn:microsoft.com/office/officeart/2005/8/layout/chevron1"/>
    <dgm:cxn modelId="{B56B31D7-5D37-4B65-B48F-CA43FB051B94}" type="presParOf" srcId="{C7ADDC40-29FB-0D4B-A748-4798576A3859}" destId="{62E2F9DB-6C33-034E-BB37-D1354E1152F2}" srcOrd="6" destOrd="0" presId="urn:microsoft.com/office/officeart/2005/8/layout/chevron1"/>
    <dgm:cxn modelId="{874A3354-E004-4822-8C14-171FF640D516}" type="presParOf" srcId="{C7ADDC40-29FB-0D4B-A748-4798576A3859}" destId="{C1F0D2BF-DD58-6249-8129-29EFD319C876}" srcOrd="7" destOrd="0" presId="urn:microsoft.com/office/officeart/2005/8/layout/chevron1"/>
    <dgm:cxn modelId="{862B75FE-DF69-4347-B385-DD71163BD70D}" type="presParOf" srcId="{C7ADDC40-29FB-0D4B-A748-4798576A3859}" destId="{02B64057-5BC3-7944-824D-70DC9483C40D}"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5FD46-DC3D-B747-BB6E-ABCEC6466B47}" type="doc">
      <dgm:prSet loTypeId="urn:microsoft.com/office/officeart/2005/8/layout/chevron1" loCatId="" qsTypeId="urn:microsoft.com/office/officeart/2005/8/quickstyle/simple1" qsCatId="simple" csTypeId="urn:microsoft.com/office/officeart/2005/8/colors/accent1_2" csCatId="accent1" phldr="1"/>
      <dgm:spPr/>
    </dgm:pt>
    <dgm:pt modelId="{461786BB-2FFF-AF48-9718-B3A895D09B3F}">
      <dgm:prSet phldrT="[Text]" custT="1"/>
      <dgm:spPr>
        <a:solidFill>
          <a:srgbClr val="CACACA"/>
        </a:solidFill>
      </dgm:spPr>
      <dgm:t>
        <a:bodyPr/>
        <a:lstStyle/>
        <a:p>
          <a:r>
            <a:rPr lang="en-US" sz="1100" b="1" dirty="0">
              <a:solidFill>
                <a:srgbClr val="468272"/>
              </a:solidFill>
              <a:latin typeface="Century Gothic" panose="020B0502020202020204" pitchFamily="34" charset="0"/>
            </a:rPr>
            <a:t>   SOURCING</a:t>
          </a:r>
        </a:p>
      </dgm:t>
    </dgm:pt>
    <dgm:pt modelId="{B71FC25B-939E-C946-A73B-83D2A540D01D}" type="parTrans" cxnId="{2A94D0BA-8235-B74E-B2E1-9C9FDD04F45C}">
      <dgm:prSet/>
      <dgm:spPr/>
      <dgm:t>
        <a:bodyPr/>
        <a:lstStyle/>
        <a:p>
          <a:endParaRPr lang="en-US" sz="1100">
            <a:solidFill>
              <a:srgbClr val="468272"/>
            </a:solidFill>
            <a:latin typeface="Century Gothic" panose="020B0502020202020204" pitchFamily="34" charset="0"/>
          </a:endParaRPr>
        </a:p>
      </dgm:t>
    </dgm:pt>
    <dgm:pt modelId="{E621ADF4-BFBE-6549-AB04-A37BEB67881C}" type="sibTrans" cxnId="{2A94D0BA-8235-B74E-B2E1-9C9FDD04F45C}">
      <dgm:prSet/>
      <dgm:spPr/>
      <dgm:t>
        <a:bodyPr/>
        <a:lstStyle/>
        <a:p>
          <a:endParaRPr lang="en-US" sz="1100">
            <a:solidFill>
              <a:srgbClr val="468272"/>
            </a:solidFill>
            <a:latin typeface="Century Gothic" panose="020B0502020202020204" pitchFamily="34" charset="0"/>
          </a:endParaRPr>
        </a:p>
      </dgm:t>
    </dgm:pt>
    <dgm:pt modelId="{14731457-C9EB-794B-8271-13F371B10DD8}">
      <dgm:prSet phldrT="[Text]" custT="1"/>
      <dgm:spPr>
        <a:solidFill>
          <a:srgbClr val="CACACA"/>
        </a:solidFill>
      </dgm:spPr>
      <dgm:t>
        <a:bodyPr/>
        <a:lstStyle/>
        <a:p>
          <a:r>
            <a:rPr lang="en-US" sz="1100" b="1" dirty="0">
              <a:solidFill>
                <a:srgbClr val="468272"/>
              </a:solidFill>
              <a:latin typeface="Century Gothic" panose="020B0502020202020204" pitchFamily="34" charset="0"/>
            </a:rPr>
            <a:t>R&amp;D</a:t>
          </a:r>
        </a:p>
      </dgm:t>
    </dgm:pt>
    <dgm:pt modelId="{563A5BBB-A818-2943-BD0C-98E0600741B8}" type="parTrans" cxnId="{D6E544E1-516B-6348-B209-BB83E92BE0A6}">
      <dgm:prSet/>
      <dgm:spPr/>
      <dgm:t>
        <a:bodyPr/>
        <a:lstStyle/>
        <a:p>
          <a:endParaRPr lang="en-US" sz="1100">
            <a:solidFill>
              <a:srgbClr val="468272"/>
            </a:solidFill>
            <a:latin typeface="Century Gothic" panose="020B0502020202020204" pitchFamily="34" charset="0"/>
          </a:endParaRPr>
        </a:p>
      </dgm:t>
    </dgm:pt>
    <dgm:pt modelId="{01EE4BB7-34D2-4C43-84DF-04AABB7B244F}" type="sibTrans" cxnId="{D6E544E1-516B-6348-B209-BB83E92BE0A6}">
      <dgm:prSet/>
      <dgm:spPr/>
      <dgm:t>
        <a:bodyPr/>
        <a:lstStyle/>
        <a:p>
          <a:endParaRPr lang="en-US" sz="1100">
            <a:solidFill>
              <a:srgbClr val="468272"/>
            </a:solidFill>
            <a:latin typeface="Century Gothic" panose="020B0502020202020204" pitchFamily="34" charset="0"/>
          </a:endParaRPr>
        </a:p>
      </dgm:t>
    </dgm:pt>
    <dgm:pt modelId="{7A57E515-F8BD-FE4C-8F75-32D0F07AACF4}">
      <dgm:prSet phldrT="[Text]" custT="1"/>
      <dgm:spPr>
        <a:solidFill>
          <a:srgbClr val="CACACA"/>
        </a:solidFill>
      </dgm:spPr>
      <dgm:t>
        <a:bodyPr/>
        <a:lstStyle/>
        <a:p>
          <a:r>
            <a:rPr lang="en-US" sz="1100" b="1" dirty="0">
              <a:solidFill>
                <a:srgbClr val="468272"/>
              </a:solidFill>
              <a:latin typeface="Century Gothic" panose="020B0502020202020204" pitchFamily="34" charset="0"/>
            </a:rPr>
            <a:t>   MARKETING</a:t>
          </a:r>
        </a:p>
      </dgm:t>
    </dgm:pt>
    <dgm:pt modelId="{0D9A4C9D-53BC-C047-AAB0-E7C0E2D014E9}" type="parTrans" cxnId="{D9F23AF6-FCCA-544F-AC13-C1072A478952}">
      <dgm:prSet/>
      <dgm:spPr/>
      <dgm:t>
        <a:bodyPr/>
        <a:lstStyle/>
        <a:p>
          <a:endParaRPr lang="en-US" sz="1100">
            <a:solidFill>
              <a:srgbClr val="468272"/>
            </a:solidFill>
            <a:latin typeface="Century Gothic" panose="020B0502020202020204" pitchFamily="34" charset="0"/>
          </a:endParaRPr>
        </a:p>
      </dgm:t>
    </dgm:pt>
    <dgm:pt modelId="{029A99EC-B04D-F641-9FDB-3C9219B408E6}" type="sibTrans" cxnId="{D9F23AF6-FCCA-544F-AC13-C1072A478952}">
      <dgm:prSet/>
      <dgm:spPr/>
      <dgm:t>
        <a:bodyPr/>
        <a:lstStyle/>
        <a:p>
          <a:endParaRPr lang="en-US" sz="1100">
            <a:solidFill>
              <a:srgbClr val="468272"/>
            </a:solidFill>
            <a:latin typeface="Century Gothic" panose="020B0502020202020204" pitchFamily="34" charset="0"/>
          </a:endParaRPr>
        </a:p>
      </dgm:t>
    </dgm:pt>
    <dgm:pt modelId="{A603A880-06D0-CB4E-9BCF-C2251ABE3A5B}">
      <dgm:prSet phldrT="[Text]" custT="1"/>
      <dgm:spPr>
        <a:solidFill>
          <a:srgbClr val="CACACA"/>
        </a:solidFill>
      </dgm:spPr>
      <dgm:t>
        <a:bodyPr/>
        <a:lstStyle/>
        <a:p>
          <a:r>
            <a:rPr lang="en-US" sz="1100" b="1" dirty="0">
              <a:solidFill>
                <a:srgbClr val="468272"/>
              </a:solidFill>
              <a:latin typeface="Century Gothic" panose="020B0502020202020204" pitchFamily="34" charset="0"/>
            </a:rPr>
            <a:t> DISTRIBUTION</a:t>
          </a:r>
        </a:p>
      </dgm:t>
    </dgm:pt>
    <dgm:pt modelId="{0542013C-CFEA-1049-8A7E-2A456E039C71}" type="parTrans" cxnId="{2BB65D97-F0DD-F349-9349-39279157369D}">
      <dgm:prSet/>
      <dgm:spPr/>
      <dgm:t>
        <a:bodyPr/>
        <a:lstStyle/>
        <a:p>
          <a:endParaRPr lang="en-US" sz="1100">
            <a:solidFill>
              <a:srgbClr val="468272"/>
            </a:solidFill>
            <a:latin typeface="Century Gothic" panose="020B0502020202020204" pitchFamily="34" charset="0"/>
          </a:endParaRPr>
        </a:p>
      </dgm:t>
    </dgm:pt>
    <dgm:pt modelId="{5DA880FC-3CC2-1C43-8C34-1FBB21C01271}" type="sibTrans" cxnId="{2BB65D97-F0DD-F349-9349-39279157369D}">
      <dgm:prSet/>
      <dgm:spPr/>
      <dgm:t>
        <a:bodyPr/>
        <a:lstStyle/>
        <a:p>
          <a:endParaRPr lang="en-US" sz="1100">
            <a:solidFill>
              <a:srgbClr val="468272"/>
            </a:solidFill>
            <a:latin typeface="Century Gothic" panose="020B0502020202020204" pitchFamily="34" charset="0"/>
          </a:endParaRPr>
        </a:p>
      </dgm:t>
    </dgm:pt>
    <dgm:pt modelId="{8E5013D1-3644-0349-AA89-B1C505DDAD6A}">
      <dgm:prSet phldrT="[Text]" custT="1"/>
      <dgm:spPr>
        <a:solidFill>
          <a:srgbClr val="CACACA"/>
        </a:solidFill>
      </dgm:spPr>
      <dgm:t>
        <a:bodyPr/>
        <a:lstStyle/>
        <a:p>
          <a:r>
            <a:rPr lang="en-US" sz="1100" b="1" dirty="0">
              <a:solidFill>
                <a:srgbClr val="468272"/>
              </a:solidFill>
              <a:latin typeface="Century Gothic" panose="020B0502020202020204" pitchFamily="34" charset="0"/>
            </a:rPr>
            <a:t> PRODUCTION</a:t>
          </a:r>
        </a:p>
      </dgm:t>
    </dgm:pt>
    <dgm:pt modelId="{01EF208A-A25C-424B-9254-0DAFCB4BD8D0}" type="parTrans" cxnId="{A1A4C53C-9CB6-E146-B3F1-653AC1DA1CB8}">
      <dgm:prSet/>
      <dgm:spPr/>
      <dgm:t>
        <a:bodyPr/>
        <a:lstStyle/>
        <a:p>
          <a:endParaRPr lang="en-US" sz="1100">
            <a:solidFill>
              <a:srgbClr val="468272"/>
            </a:solidFill>
            <a:latin typeface="Century Gothic" panose="020B0502020202020204" pitchFamily="34" charset="0"/>
          </a:endParaRPr>
        </a:p>
      </dgm:t>
    </dgm:pt>
    <dgm:pt modelId="{39D504F9-C9D1-CD45-9E31-6E8EE9889F5A}" type="sibTrans" cxnId="{A1A4C53C-9CB6-E146-B3F1-653AC1DA1CB8}">
      <dgm:prSet/>
      <dgm:spPr/>
      <dgm:t>
        <a:bodyPr/>
        <a:lstStyle/>
        <a:p>
          <a:endParaRPr lang="en-US" sz="1100">
            <a:solidFill>
              <a:srgbClr val="468272"/>
            </a:solidFill>
            <a:latin typeface="Century Gothic" panose="020B0502020202020204" pitchFamily="34" charset="0"/>
          </a:endParaRPr>
        </a:p>
      </dgm:t>
    </dgm:pt>
    <dgm:pt modelId="{C7ADDC40-29FB-0D4B-A748-4798576A3859}" type="pres">
      <dgm:prSet presAssocID="{F015FD46-DC3D-B747-BB6E-ABCEC6466B47}" presName="Name0" presStyleCnt="0">
        <dgm:presLayoutVars>
          <dgm:dir/>
          <dgm:animLvl val="lvl"/>
          <dgm:resizeHandles val="exact"/>
        </dgm:presLayoutVars>
      </dgm:prSet>
      <dgm:spPr/>
    </dgm:pt>
    <dgm:pt modelId="{2CEE02D7-43D8-4F4B-8810-AE57845BAE57}" type="pres">
      <dgm:prSet presAssocID="{461786BB-2FFF-AF48-9718-B3A895D09B3F}" presName="parTxOnly" presStyleLbl="node1" presStyleIdx="0" presStyleCnt="5">
        <dgm:presLayoutVars>
          <dgm:chMax val="0"/>
          <dgm:chPref val="0"/>
          <dgm:bulletEnabled val="1"/>
        </dgm:presLayoutVars>
      </dgm:prSet>
      <dgm:spPr/>
    </dgm:pt>
    <dgm:pt modelId="{82D51037-3206-F440-A1D0-ACA0F01FD112}" type="pres">
      <dgm:prSet presAssocID="{E621ADF4-BFBE-6549-AB04-A37BEB67881C}" presName="parTxOnlySpace" presStyleCnt="0"/>
      <dgm:spPr/>
    </dgm:pt>
    <dgm:pt modelId="{2A25D21A-A606-FD45-8936-8D44C0FB8FF1}" type="pres">
      <dgm:prSet presAssocID="{14731457-C9EB-794B-8271-13F371B10DD8}" presName="parTxOnly" presStyleLbl="node1" presStyleIdx="1" presStyleCnt="5">
        <dgm:presLayoutVars>
          <dgm:chMax val="0"/>
          <dgm:chPref val="0"/>
          <dgm:bulletEnabled val="1"/>
        </dgm:presLayoutVars>
      </dgm:prSet>
      <dgm:spPr/>
    </dgm:pt>
    <dgm:pt modelId="{B0434918-285A-F247-AF3E-69C9A7264633}" type="pres">
      <dgm:prSet presAssocID="{01EE4BB7-34D2-4C43-84DF-04AABB7B244F}" presName="parTxOnlySpace" presStyleCnt="0"/>
      <dgm:spPr/>
    </dgm:pt>
    <dgm:pt modelId="{9C301855-D351-A445-8AB6-1A4180B811C5}" type="pres">
      <dgm:prSet presAssocID="{8E5013D1-3644-0349-AA89-B1C505DDAD6A}" presName="parTxOnly" presStyleLbl="node1" presStyleIdx="2" presStyleCnt="5">
        <dgm:presLayoutVars>
          <dgm:chMax val="0"/>
          <dgm:chPref val="0"/>
          <dgm:bulletEnabled val="1"/>
        </dgm:presLayoutVars>
      </dgm:prSet>
      <dgm:spPr/>
    </dgm:pt>
    <dgm:pt modelId="{FD93E4CB-AC86-BC4D-BD3A-5C8D34316B14}" type="pres">
      <dgm:prSet presAssocID="{39D504F9-C9D1-CD45-9E31-6E8EE9889F5A}" presName="parTxOnlySpace" presStyleCnt="0"/>
      <dgm:spPr/>
    </dgm:pt>
    <dgm:pt modelId="{62E2F9DB-6C33-034E-BB37-D1354E1152F2}" type="pres">
      <dgm:prSet presAssocID="{7A57E515-F8BD-FE4C-8F75-32D0F07AACF4}" presName="parTxOnly" presStyleLbl="node1" presStyleIdx="3" presStyleCnt="5">
        <dgm:presLayoutVars>
          <dgm:chMax val="0"/>
          <dgm:chPref val="0"/>
          <dgm:bulletEnabled val="1"/>
        </dgm:presLayoutVars>
      </dgm:prSet>
      <dgm:spPr/>
    </dgm:pt>
    <dgm:pt modelId="{C1F0D2BF-DD58-6249-8129-29EFD319C876}" type="pres">
      <dgm:prSet presAssocID="{029A99EC-B04D-F641-9FDB-3C9219B408E6}" presName="parTxOnlySpace" presStyleCnt="0"/>
      <dgm:spPr/>
    </dgm:pt>
    <dgm:pt modelId="{02B64057-5BC3-7944-824D-70DC9483C40D}" type="pres">
      <dgm:prSet presAssocID="{A603A880-06D0-CB4E-9BCF-C2251ABE3A5B}" presName="parTxOnly" presStyleLbl="node1" presStyleIdx="4" presStyleCnt="5">
        <dgm:presLayoutVars>
          <dgm:chMax val="0"/>
          <dgm:chPref val="0"/>
          <dgm:bulletEnabled val="1"/>
        </dgm:presLayoutVars>
      </dgm:prSet>
      <dgm:spPr/>
    </dgm:pt>
  </dgm:ptLst>
  <dgm:cxnLst>
    <dgm:cxn modelId="{E47B6812-E5DA-4513-A736-87932BC21204}" type="presOf" srcId="{F015FD46-DC3D-B747-BB6E-ABCEC6466B47}" destId="{C7ADDC40-29FB-0D4B-A748-4798576A3859}" srcOrd="0" destOrd="0" presId="urn:microsoft.com/office/officeart/2005/8/layout/chevron1"/>
    <dgm:cxn modelId="{7EB30318-C2EB-4BE6-8A4D-05C9F7A55AC4}" type="presOf" srcId="{14731457-C9EB-794B-8271-13F371B10DD8}" destId="{2A25D21A-A606-FD45-8936-8D44C0FB8FF1}" srcOrd="0" destOrd="0" presId="urn:microsoft.com/office/officeart/2005/8/layout/chevron1"/>
    <dgm:cxn modelId="{A1A4C53C-9CB6-E146-B3F1-653AC1DA1CB8}" srcId="{F015FD46-DC3D-B747-BB6E-ABCEC6466B47}" destId="{8E5013D1-3644-0349-AA89-B1C505DDAD6A}" srcOrd="2" destOrd="0" parTransId="{01EF208A-A25C-424B-9254-0DAFCB4BD8D0}" sibTransId="{39D504F9-C9D1-CD45-9E31-6E8EE9889F5A}"/>
    <dgm:cxn modelId="{EE4C5F3F-8EEF-49DC-A974-FD48EB70B87B}" type="presOf" srcId="{461786BB-2FFF-AF48-9718-B3A895D09B3F}" destId="{2CEE02D7-43D8-4F4B-8810-AE57845BAE57}" srcOrd="0" destOrd="0" presId="urn:microsoft.com/office/officeart/2005/8/layout/chevron1"/>
    <dgm:cxn modelId="{2BB65D97-F0DD-F349-9349-39279157369D}" srcId="{F015FD46-DC3D-B747-BB6E-ABCEC6466B47}" destId="{A603A880-06D0-CB4E-9BCF-C2251ABE3A5B}" srcOrd="4" destOrd="0" parTransId="{0542013C-CFEA-1049-8A7E-2A456E039C71}" sibTransId="{5DA880FC-3CC2-1C43-8C34-1FBB21C01271}"/>
    <dgm:cxn modelId="{07866EAC-4F32-4690-9C90-277E74D9EB4C}" type="presOf" srcId="{8E5013D1-3644-0349-AA89-B1C505DDAD6A}" destId="{9C301855-D351-A445-8AB6-1A4180B811C5}" srcOrd="0" destOrd="0" presId="urn:microsoft.com/office/officeart/2005/8/layout/chevron1"/>
    <dgm:cxn modelId="{2A94D0BA-8235-B74E-B2E1-9C9FDD04F45C}" srcId="{F015FD46-DC3D-B747-BB6E-ABCEC6466B47}" destId="{461786BB-2FFF-AF48-9718-B3A895D09B3F}" srcOrd="0" destOrd="0" parTransId="{B71FC25B-939E-C946-A73B-83D2A540D01D}" sibTransId="{E621ADF4-BFBE-6549-AB04-A37BEB67881C}"/>
    <dgm:cxn modelId="{86457FD7-A895-41FE-A5A1-D0D48374B071}" type="presOf" srcId="{7A57E515-F8BD-FE4C-8F75-32D0F07AACF4}" destId="{62E2F9DB-6C33-034E-BB37-D1354E1152F2}" srcOrd="0" destOrd="0" presId="urn:microsoft.com/office/officeart/2005/8/layout/chevron1"/>
    <dgm:cxn modelId="{F5C44DDE-B80D-4FFC-B6C7-09F47E8BA928}" type="presOf" srcId="{A603A880-06D0-CB4E-9BCF-C2251ABE3A5B}" destId="{02B64057-5BC3-7944-824D-70DC9483C40D}" srcOrd="0" destOrd="0" presId="urn:microsoft.com/office/officeart/2005/8/layout/chevron1"/>
    <dgm:cxn modelId="{D6E544E1-516B-6348-B209-BB83E92BE0A6}" srcId="{F015FD46-DC3D-B747-BB6E-ABCEC6466B47}" destId="{14731457-C9EB-794B-8271-13F371B10DD8}" srcOrd="1" destOrd="0" parTransId="{563A5BBB-A818-2943-BD0C-98E0600741B8}" sibTransId="{01EE4BB7-34D2-4C43-84DF-04AABB7B244F}"/>
    <dgm:cxn modelId="{D9F23AF6-FCCA-544F-AC13-C1072A478952}" srcId="{F015FD46-DC3D-B747-BB6E-ABCEC6466B47}" destId="{7A57E515-F8BD-FE4C-8F75-32D0F07AACF4}" srcOrd="3" destOrd="0" parTransId="{0D9A4C9D-53BC-C047-AAB0-E7C0E2D014E9}" sibTransId="{029A99EC-B04D-F641-9FDB-3C9219B408E6}"/>
    <dgm:cxn modelId="{1A99EE43-7A98-4CAA-9A92-DA214D63E082}" type="presParOf" srcId="{C7ADDC40-29FB-0D4B-A748-4798576A3859}" destId="{2CEE02D7-43D8-4F4B-8810-AE57845BAE57}" srcOrd="0" destOrd="0" presId="urn:microsoft.com/office/officeart/2005/8/layout/chevron1"/>
    <dgm:cxn modelId="{88D11911-E176-495D-A79D-99E77F6479A8}" type="presParOf" srcId="{C7ADDC40-29FB-0D4B-A748-4798576A3859}" destId="{82D51037-3206-F440-A1D0-ACA0F01FD112}" srcOrd="1" destOrd="0" presId="urn:microsoft.com/office/officeart/2005/8/layout/chevron1"/>
    <dgm:cxn modelId="{C7BAA480-ADBF-4983-A8EC-E70A81B4C3C4}" type="presParOf" srcId="{C7ADDC40-29FB-0D4B-A748-4798576A3859}" destId="{2A25D21A-A606-FD45-8936-8D44C0FB8FF1}" srcOrd="2" destOrd="0" presId="urn:microsoft.com/office/officeart/2005/8/layout/chevron1"/>
    <dgm:cxn modelId="{A157D921-C422-4AFD-AB9D-BA3465BEBCB7}" type="presParOf" srcId="{C7ADDC40-29FB-0D4B-A748-4798576A3859}" destId="{B0434918-285A-F247-AF3E-69C9A7264633}" srcOrd="3" destOrd="0" presId="urn:microsoft.com/office/officeart/2005/8/layout/chevron1"/>
    <dgm:cxn modelId="{4FD8FEEA-8ABA-4E53-A109-F00C26DD3097}" type="presParOf" srcId="{C7ADDC40-29FB-0D4B-A748-4798576A3859}" destId="{9C301855-D351-A445-8AB6-1A4180B811C5}" srcOrd="4" destOrd="0" presId="urn:microsoft.com/office/officeart/2005/8/layout/chevron1"/>
    <dgm:cxn modelId="{7DD50724-7B2F-466C-A017-61FDF044F33D}" type="presParOf" srcId="{C7ADDC40-29FB-0D4B-A748-4798576A3859}" destId="{FD93E4CB-AC86-BC4D-BD3A-5C8D34316B14}" srcOrd="5" destOrd="0" presId="urn:microsoft.com/office/officeart/2005/8/layout/chevron1"/>
    <dgm:cxn modelId="{EA2E9191-02CA-4EBC-BBA1-3FC663E891D2}" type="presParOf" srcId="{C7ADDC40-29FB-0D4B-A748-4798576A3859}" destId="{62E2F9DB-6C33-034E-BB37-D1354E1152F2}" srcOrd="6" destOrd="0" presId="urn:microsoft.com/office/officeart/2005/8/layout/chevron1"/>
    <dgm:cxn modelId="{D70499A0-DFB9-4342-BF81-A05FF06122A1}" type="presParOf" srcId="{C7ADDC40-29FB-0D4B-A748-4798576A3859}" destId="{C1F0D2BF-DD58-6249-8129-29EFD319C876}" srcOrd="7" destOrd="0" presId="urn:microsoft.com/office/officeart/2005/8/layout/chevron1"/>
    <dgm:cxn modelId="{C6E716C6-1921-4D0F-830C-0C454974EA21}" type="presParOf" srcId="{C7ADDC40-29FB-0D4B-A748-4798576A3859}" destId="{02B64057-5BC3-7944-824D-70DC9483C40D}"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E02D7-43D8-4F4B-8810-AE57845BAE57}">
      <dsp:nvSpPr>
        <dsp:cNvPr id="0" name=""/>
        <dsp:cNvSpPr/>
      </dsp:nvSpPr>
      <dsp:spPr>
        <a:xfrm>
          <a:off x="1842"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SOURCING</a:t>
          </a:r>
        </a:p>
      </dsp:txBody>
      <dsp:txXfrm>
        <a:off x="319342" y="0"/>
        <a:ext cx="1004730" cy="635000"/>
      </dsp:txXfrm>
    </dsp:sp>
    <dsp:sp modelId="{2A25D21A-A606-FD45-8936-8D44C0FB8FF1}">
      <dsp:nvSpPr>
        <dsp:cNvPr id="0" name=""/>
        <dsp:cNvSpPr/>
      </dsp:nvSpPr>
      <dsp:spPr>
        <a:xfrm>
          <a:off x="1477600"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R&amp;D</a:t>
          </a:r>
        </a:p>
      </dsp:txBody>
      <dsp:txXfrm>
        <a:off x="1795100" y="0"/>
        <a:ext cx="1004730" cy="635000"/>
      </dsp:txXfrm>
    </dsp:sp>
    <dsp:sp modelId="{9C301855-D351-A445-8AB6-1A4180B811C5}">
      <dsp:nvSpPr>
        <dsp:cNvPr id="0" name=""/>
        <dsp:cNvSpPr/>
      </dsp:nvSpPr>
      <dsp:spPr>
        <a:xfrm>
          <a:off x="2953357"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PRODUCTION</a:t>
          </a:r>
        </a:p>
      </dsp:txBody>
      <dsp:txXfrm>
        <a:off x="3270857" y="0"/>
        <a:ext cx="1004730" cy="635000"/>
      </dsp:txXfrm>
    </dsp:sp>
    <dsp:sp modelId="{62E2F9DB-6C33-034E-BB37-D1354E1152F2}">
      <dsp:nvSpPr>
        <dsp:cNvPr id="0" name=""/>
        <dsp:cNvSpPr/>
      </dsp:nvSpPr>
      <dsp:spPr>
        <a:xfrm>
          <a:off x="4429115"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MARKETING</a:t>
          </a:r>
        </a:p>
      </dsp:txBody>
      <dsp:txXfrm>
        <a:off x="4746615" y="0"/>
        <a:ext cx="1004730" cy="635000"/>
      </dsp:txXfrm>
    </dsp:sp>
    <dsp:sp modelId="{02B64057-5BC3-7944-824D-70DC9483C40D}">
      <dsp:nvSpPr>
        <dsp:cNvPr id="0" name=""/>
        <dsp:cNvSpPr/>
      </dsp:nvSpPr>
      <dsp:spPr>
        <a:xfrm>
          <a:off x="5904872"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DISTRIBUTION</a:t>
          </a:r>
        </a:p>
      </dsp:txBody>
      <dsp:txXfrm>
        <a:off x="6222372" y="0"/>
        <a:ext cx="1004730" cy="6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E02D7-43D8-4F4B-8810-AE57845BAE57}">
      <dsp:nvSpPr>
        <dsp:cNvPr id="0" name=""/>
        <dsp:cNvSpPr/>
      </dsp:nvSpPr>
      <dsp:spPr>
        <a:xfrm>
          <a:off x="1842"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   SOURCING</a:t>
          </a:r>
        </a:p>
      </dsp:txBody>
      <dsp:txXfrm>
        <a:off x="319342" y="0"/>
        <a:ext cx="1004730" cy="635000"/>
      </dsp:txXfrm>
    </dsp:sp>
    <dsp:sp modelId="{2A25D21A-A606-FD45-8936-8D44C0FB8FF1}">
      <dsp:nvSpPr>
        <dsp:cNvPr id="0" name=""/>
        <dsp:cNvSpPr/>
      </dsp:nvSpPr>
      <dsp:spPr>
        <a:xfrm>
          <a:off x="1477600"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R&amp;D</a:t>
          </a:r>
        </a:p>
      </dsp:txBody>
      <dsp:txXfrm>
        <a:off x="1795100" y="0"/>
        <a:ext cx="1004730" cy="635000"/>
      </dsp:txXfrm>
    </dsp:sp>
    <dsp:sp modelId="{9C301855-D351-A445-8AB6-1A4180B811C5}">
      <dsp:nvSpPr>
        <dsp:cNvPr id="0" name=""/>
        <dsp:cNvSpPr/>
      </dsp:nvSpPr>
      <dsp:spPr>
        <a:xfrm>
          <a:off x="2953357"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 PRODUCTION</a:t>
          </a:r>
        </a:p>
      </dsp:txBody>
      <dsp:txXfrm>
        <a:off x="3270857" y="0"/>
        <a:ext cx="1004730" cy="635000"/>
      </dsp:txXfrm>
    </dsp:sp>
    <dsp:sp modelId="{62E2F9DB-6C33-034E-BB37-D1354E1152F2}">
      <dsp:nvSpPr>
        <dsp:cNvPr id="0" name=""/>
        <dsp:cNvSpPr/>
      </dsp:nvSpPr>
      <dsp:spPr>
        <a:xfrm>
          <a:off x="4429115"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   MARKETING</a:t>
          </a:r>
        </a:p>
      </dsp:txBody>
      <dsp:txXfrm>
        <a:off x="4746615" y="0"/>
        <a:ext cx="1004730" cy="635000"/>
      </dsp:txXfrm>
    </dsp:sp>
    <dsp:sp modelId="{02B64057-5BC3-7944-824D-70DC9483C40D}">
      <dsp:nvSpPr>
        <dsp:cNvPr id="0" name=""/>
        <dsp:cNvSpPr/>
      </dsp:nvSpPr>
      <dsp:spPr>
        <a:xfrm>
          <a:off x="5904872"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468272"/>
              </a:solidFill>
              <a:latin typeface="Century Gothic" panose="020B0502020202020204" pitchFamily="34" charset="0"/>
            </a:rPr>
            <a:t> DISTRIBUTION</a:t>
          </a:r>
        </a:p>
      </dsp:txBody>
      <dsp:txXfrm>
        <a:off x="6222372" y="0"/>
        <a:ext cx="1004730" cy="635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E9773-7F4C-4A88-9EF9-895D9A538E20}" type="datetimeFigureOut">
              <a:rPr lang="en-US" smtClean="0"/>
              <a:t>4/18/2018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F23A8-FB82-48F9-9C23-3FBD7916ACB9}" type="slidenum">
              <a:rPr lang="en-US" smtClean="0"/>
              <a:t>‹#›</a:t>
            </a:fld>
            <a:endParaRPr lang="en-US" dirty="0"/>
          </a:p>
        </p:txBody>
      </p:sp>
    </p:spTree>
    <p:extLst>
      <p:ext uri="{BB962C8B-B14F-4D97-AF65-F5344CB8AC3E}">
        <p14:creationId xmlns:p14="http://schemas.microsoft.com/office/powerpoint/2010/main" val="403569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74376-E9CE-4D98-A52A-48FA1948F33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7897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71A1D-47AA-4049-BD5D-E51F0C695F2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60396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2" name="Title 1"/>
          <p:cNvSpPr>
            <a:spLocks noGrp="1"/>
          </p:cNvSpPr>
          <p:nvPr>
            <p:ph type="ctrTitle" hasCustomPrompt="1"/>
          </p:nvPr>
        </p:nvSpPr>
        <p:spPr>
          <a:xfrm>
            <a:off x="533400" y="2286000"/>
            <a:ext cx="4615070" cy="906510"/>
          </a:xfrm>
        </p:spPr>
        <p:txBody>
          <a:bodyPr anchor="t">
            <a:normAutofit/>
          </a:bodyPr>
          <a:lstStyle>
            <a:lvl1pPr>
              <a:defRPr sz="2400">
                <a:solidFill>
                  <a:schemeClr val="tx1"/>
                </a:solidFill>
              </a:defRPr>
            </a:lvl1pPr>
          </a:lstStyle>
          <a:p>
            <a:r>
              <a:rPr lang="en-US" dirty="0"/>
              <a:t>Title</a:t>
            </a:r>
          </a:p>
        </p:txBody>
      </p:sp>
      <p:sp>
        <p:nvSpPr>
          <p:cNvPr id="43" name="Subtitle 2"/>
          <p:cNvSpPr>
            <a:spLocks noGrp="1"/>
          </p:cNvSpPr>
          <p:nvPr>
            <p:ph type="subTitle" idx="1" hasCustomPrompt="1"/>
          </p:nvPr>
        </p:nvSpPr>
        <p:spPr>
          <a:xfrm>
            <a:off x="609600" y="3774196"/>
            <a:ext cx="4234070" cy="340604"/>
          </a:xfrm>
          <a:prstGeom prst="rect">
            <a:avLst/>
          </a:prstGeom>
        </p:spPr>
        <p:txBody>
          <a:bodyPr>
            <a:noAutofit/>
          </a:bodyPr>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44" name="Rectangle 43"/>
          <p:cNvSpPr/>
          <p:nvPr/>
        </p:nvSpPr>
        <p:spPr>
          <a:xfrm>
            <a:off x="-14068" y="6186268"/>
            <a:ext cx="9158068" cy="685800"/>
          </a:xfrm>
          <a:prstGeom prst="rect">
            <a:avLst/>
          </a:prstGeom>
          <a:solidFill>
            <a:srgbClr val="DD291E"/>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solidFill>
                <a:srgbClr val="000000"/>
              </a:solidFill>
            </a:endParaRPr>
          </a:p>
        </p:txBody>
      </p:sp>
      <p:sp>
        <p:nvSpPr>
          <p:cNvPr id="46" name="TextBox 45"/>
          <p:cNvSpPr txBox="1"/>
          <p:nvPr/>
        </p:nvSpPr>
        <p:spPr>
          <a:xfrm>
            <a:off x="228600" y="6421446"/>
            <a:ext cx="2819400" cy="253916"/>
          </a:xfrm>
          <a:prstGeom prst="rect">
            <a:avLst/>
          </a:prstGeom>
          <a:noFill/>
        </p:spPr>
        <p:txBody>
          <a:bodyPr wrap="square" rtlCol="0">
            <a:spAutoFit/>
          </a:bodyPr>
          <a:lstStyle/>
          <a:p>
            <a:pPr>
              <a:spcBef>
                <a:spcPts val="200"/>
              </a:spcBef>
              <a:spcAft>
                <a:spcPts val="400"/>
              </a:spcAft>
            </a:pPr>
            <a:r>
              <a:rPr lang="en-US" sz="1050" dirty="0">
                <a:solidFill>
                  <a:schemeClr val="bg1"/>
                </a:solidFill>
              </a:rPr>
              <a:t>©</a:t>
            </a:r>
            <a:r>
              <a:rPr lang="en-US" sz="1050" baseline="0" dirty="0">
                <a:solidFill>
                  <a:schemeClr val="bg1"/>
                </a:solidFill>
              </a:rPr>
              <a:t> Copyright 2014 Innosight LLC</a:t>
            </a:r>
            <a:endParaRPr lang="en-US" sz="1050" dirty="0">
              <a:solidFill>
                <a:schemeClr val="bg1"/>
              </a:solidFill>
            </a:endParaRPr>
          </a:p>
        </p:txBody>
      </p:sp>
      <p:pic>
        <p:nvPicPr>
          <p:cNvPr id="47" name="Picture 46" descr="Innosight_Logo_F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8674"/>
            <a:ext cx="2514600" cy="681926"/>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502" y="3976468"/>
            <a:ext cx="2372498" cy="2194560"/>
          </a:xfrm>
          <a:prstGeom prst="rect">
            <a:avLst/>
          </a:prstGeom>
        </p:spPr>
      </p:pic>
      <p:sp>
        <p:nvSpPr>
          <p:cNvPr id="49" name="Rectangle 48"/>
          <p:cNvSpPr/>
          <p:nvPr/>
        </p:nvSpPr>
        <p:spPr>
          <a:xfrm>
            <a:off x="-14068" y="6186268"/>
            <a:ext cx="9158068" cy="685800"/>
          </a:xfrm>
          <a:prstGeom prst="rect">
            <a:avLst/>
          </a:prstGeom>
          <a:solidFill>
            <a:srgbClr val="DD291E"/>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solidFill>
                <a:srgbClr val="000000"/>
              </a:solidFill>
            </a:endParaRPr>
          </a:p>
        </p:txBody>
      </p:sp>
      <p:sp>
        <p:nvSpPr>
          <p:cNvPr id="50" name="TextBox 49"/>
          <p:cNvSpPr txBox="1"/>
          <p:nvPr/>
        </p:nvSpPr>
        <p:spPr>
          <a:xfrm>
            <a:off x="228600" y="6421446"/>
            <a:ext cx="2819400" cy="253916"/>
          </a:xfrm>
          <a:prstGeom prst="rect">
            <a:avLst/>
          </a:prstGeom>
          <a:noFill/>
        </p:spPr>
        <p:txBody>
          <a:bodyPr wrap="square" rtlCol="0">
            <a:spAutoFit/>
          </a:bodyPr>
          <a:lstStyle/>
          <a:p>
            <a:pPr>
              <a:spcBef>
                <a:spcPts val="200"/>
              </a:spcBef>
              <a:spcAft>
                <a:spcPts val="400"/>
              </a:spcAft>
            </a:pPr>
            <a:r>
              <a:rPr lang="en-US" sz="1050" dirty="0">
                <a:solidFill>
                  <a:schemeClr val="bg1"/>
                </a:solidFill>
              </a:rPr>
              <a:t>©</a:t>
            </a:r>
            <a:r>
              <a:rPr lang="en-US" sz="1050" baseline="0" dirty="0">
                <a:solidFill>
                  <a:schemeClr val="bg1"/>
                </a:solidFill>
              </a:rPr>
              <a:t> Copyright 2014 Innosight LLC</a:t>
            </a:r>
            <a:endParaRPr lang="en-US" sz="1050" dirty="0">
              <a:solidFill>
                <a:schemeClr val="bg1"/>
              </a:solidFill>
            </a:endParaRPr>
          </a:p>
        </p:txBody>
      </p:sp>
      <p:pic>
        <p:nvPicPr>
          <p:cNvPr id="51" name="Picture 50" descr="Innosight_Logo_F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8674"/>
            <a:ext cx="2514600" cy="681926"/>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502" y="3976468"/>
            <a:ext cx="2372498" cy="2194560"/>
          </a:xfrm>
          <a:prstGeom prst="rect">
            <a:avLst/>
          </a:prstGeom>
        </p:spPr>
      </p:pic>
    </p:spTree>
    <p:extLst>
      <p:ext uri="{BB962C8B-B14F-4D97-AF65-F5344CB8AC3E}">
        <p14:creationId xmlns:p14="http://schemas.microsoft.com/office/powerpoint/2010/main" val="662992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2792D5DD-EA4E-C648-BFB7-DA0BB34F450E}" type="datetimeFigureOut">
              <a:rPr lang="en-US">
                <a:solidFill>
                  <a:prstClr val="black"/>
                </a:solidFill>
              </a:rPr>
              <a:pPr defTabSz="457200"/>
              <a:t>4/18/2018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6F805CE9-1927-F146-B5B6-BE82C758F59A}"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4287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2111144" y="21380"/>
            <a:ext cx="6865509" cy="407647"/>
          </a:xfrm>
        </p:spPr>
        <p:txBody>
          <a:bodyPr>
            <a:normAutofit/>
          </a:bodyPr>
          <a:lstStyle>
            <a:lvl1pPr>
              <a:defRPr sz="1600"/>
            </a:lvl1pPr>
          </a:lstStyle>
          <a:p>
            <a:pPr lvl="0"/>
            <a:r>
              <a:rPr lang="en-US" dirty="0"/>
              <a:t>Click to edit Master text styles</a:t>
            </a:r>
          </a:p>
        </p:txBody>
      </p:sp>
      <p:sp>
        <p:nvSpPr>
          <p:cNvPr id="6" name="Title 1"/>
          <p:cNvSpPr>
            <a:spLocks noGrp="1"/>
          </p:cNvSpPr>
          <p:nvPr>
            <p:ph type="title"/>
          </p:nvPr>
        </p:nvSpPr>
        <p:spPr>
          <a:xfrm>
            <a:off x="457200" y="566315"/>
            <a:ext cx="8229600" cy="909539"/>
          </a:xfrm>
        </p:spPr>
        <p:txBody>
          <a:bodyPr/>
          <a:lstStyle/>
          <a:p>
            <a:r>
              <a:rPr lang="en-US" dirty="0"/>
              <a:t>Click to edit Master title style</a:t>
            </a:r>
          </a:p>
        </p:txBody>
      </p:sp>
    </p:spTree>
    <p:extLst>
      <p:ext uri="{BB962C8B-B14F-4D97-AF65-F5344CB8AC3E}">
        <p14:creationId xmlns:p14="http://schemas.microsoft.com/office/powerpoint/2010/main" val="97955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37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237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2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1169"/>
            <a:ext cx="8524875" cy="771525"/>
          </a:xfrm>
        </p:spPr>
        <p:txBody>
          <a:bodyPr/>
          <a:lstStyle>
            <a:lvl1pPr>
              <a:defRPr>
                <a:solidFill>
                  <a:srgbClr val="000000"/>
                </a:solidFill>
              </a:defRPr>
            </a:lvl1pPr>
          </a:lstStyle>
          <a:p>
            <a:r>
              <a:rPr lang="en-US"/>
              <a:t>Click to edit Master title style</a:t>
            </a:r>
            <a:endParaRPr lang="en-US" dirty="0"/>
          </a:p>
        </p:txBody>
      </p:sp>
      <p:sp>
        <p:nvSpPr>
          <p:cNvPr id="7" name="Text Placeholder 6"/>
          <p:cNvSpPr>
            <a:spLocks noGrp="1"/>
          </p:cNvSpPr>
          <p:nvPr>
            <p:ph type="body" sz="quarter" idx="12" hasCustomPrompt="1"/>
          </p:nvPr>
        </p:nvSpPr>
        <p:spPr>
          <a:xfrm>
            <a:off x="352425" y="1266824"/>
            <a:ext cx="8485632" cy="5266944"/>
          </a:xfrm>
        </p:spPr>
        <p:txBody>
          <a:bodyPr/>
          <a:lstStyle>
            <a:lvl1pPr marL="180000" indent="-180000" defTabSz="720000">
              <a:spcBef>
                <a:spcPts val="1200"/>
              </a:spcBef>
              <a:spcAft>
                <a:spcPts val="0"/>
              </a:spcAft>
              <a:defRPr/>
            </a:lvl1pPr>
            <a:lvl2pPr marL="360000" indent="-180000">
              <a:spcBef>
                <a:spcPts val="600"/>
              </a:spcBef>
              <a:spcAft>
                <a:spcPts val="0"/>
              </a:spcAft>
              <a:defRPr/>
            </a:lvl2pPr>
            <a:lvl3pPr marL="540000" indent="-180000">
              <a:spcBef>
                <a:spcPts val="600"/>
              </a:spcBef>
              <a:spcAft>
                <a:spcPts val="0"/>
              </a:spcAft>
              <a:defRPr/>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2496518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1169"/>
            <a:ext cx="8524875" cy="771525"/>
          </a:xfrm>
        </p:spPr>
        <p:txBody>
          <a:bodyPr/>
          <a:lstStyle>
            <a:lvl1pPr>
              <a:defRPr>
                <a:solidFill>
                  <a:srgbClr val="000000"/>
                </a:solidFill>
              </a:defRPr>
            </a:lvl1pPr>
          </a:lstStyle>
          <a:p>
            <a:r>
              <a:rPr lang="en-US"/>
              <a:t>Click to edit Master title style</a:t>
            </a:r>
            <a:endParaRPr lang="en-US" dirty="0"/>
          </a:p>
        </p:txBody>
      </p:sp>
      <p:sp>
        <p:nvSpPr>
          <p:cNvPr id="7" name="Text Placeholder 6"/>
          <p:cNvSpPr>
            <a:spLocks noGrp="1"/>
          </p:cNvSpPr>
          <p:nvPr>
            <p:ph type="body" sz="quarter" idx="12" hasCustomPrompt="1"/>
          </p:nvPr>
        </p:nvSpPr>
        <p:spPr>
          <a:xfrm>
            <a:off x="352425" y="1266824"/>
            <a:ext cx="8485632" cy="5266944"/>
          </a:xfrm>
        </p:spPr>
        <p:txBody>
          <a:bodyPr/>
          <a:lstStyle>
            <a:lvl1pPr marL="180000" indent="-180000" defTabSz="720000">
              <a:spcBef>
                <a:spcPts val="1200"/>
              </a:spcBef>
              <a:spcAft>
                <a:spcPts val="0"/>
              </a:spcAft>
              <a:defRPr/>
            </a:lvl1pPr>
            <a:lvl2pPr marL="360000" indent="-180000">
              <a:spcBef>
                <a:spcPts val="600"/>
              </a:spcBef>
              <a:spcAft>
                <a:spcPts val="0"/>
              </a:spcAft>
              <a:defRPr/>
            </a:lvl2pPr>
            <a:lvl3pPr marL="540000" indent="-180000">
              <a:spcBef>
                <a:spcPts val="600"/>
              </a:spcBef>
              <a:spcAft>
                <a:spcPts val="0"/>
              </a:spcAft>
              <a:defRPr/>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580399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and 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effectLst/>
              </a:defRPr>
            </a:lvl1pPr>
          </a:lstStyle>
          <a:p>
            <a:r>
              <a:rPr lang="en-US"/>
              <a:t>Click to edit Master title style</a:t>
            </a:r>
            <a:endParaRPr lang="en-US" dirty="0"/>
          </a:p>
        </p:txBody>
      </p:sp>
      <p:sp>
        <p:nvSpPr>
          <p:cNvPr id="7" name="Picture Placeholder 7"/>
          <p:cNvSpPr>
            <a:spLocks noGrp="1"/>
          </p:cNvSpPr>
          <p:nvPr>
            <p:ph type="pic" sz="quarter" idx="13" hasCustomPrompt="1"/>
          </p:nvPr>
        </p:nvSpPr>
        <p:spPr>
          <a:xfrm>
            <a:off x="4645152" y="1271016"/>
            <a:ext cx="4169664" cy="5266944"/>
          </a:xfrm>
          <a:blipFill>
            <a:blip r:embed="rId2" cstate="print">
              <a:extLst>
                <a:ext uri="{28A0092B-C50C-407E-A947-70E740481C1C}">
                  <a14:useLocalDpi xmlns:a14="http://schemas.microsoft.com/office/drawing/2010/main" val="0"/>
                </a:ext>
              </a:extLst>
            </a:blip>
            <a:stretch>
              <a:fillRect/>
            </a:stretch>
          </a:blipFill>
        </p:spPr>
        <p:txBody>
          <a:bodyPr/>
          <a:lstStyle>
            <a:lvl1pPr>
              <a:defRPr/>
            </a:lvl1pPr>
          </a:lstStyle>
          <a:p>
            <a:r>
              <a:rPr lang="en-US" dirty="0"/>
              <a:t>Wizard Chart</a:t>
            </a:r>
          </a:p>
        </p:txBody>
      </p:sp>
      <p:sp>
        <p:nvSpPr>
          <p:cNvPr id="9" name="Text Placeholder 8"/>
          <p:cNvSpPr>
            <a:spLocks noGrp="1"/>
          </p:cNvSpPr>
          <p:nvPr>
            <p:ph type="body" sz="quarter" idx="14" hasCustomPrompt="1"/>
          </p:nvPr>
        </p:nvSpPr>
        <p:spPr>
          <a:xfrm>
            <a:off x="356616" y="1271016"/>
            <a:ext cx="4169664" cy="5266944"/>
          </a:xfrm>
        </p:spPr>
        <p:txBody>
          <a:bodyPr/>
          <a:lstStyle>
            <a:lvl1pPr marL="180000" indent="-180000">
              <a:spcAft>
                <a:spcPts val="0"/>
              </a:spcAft>
              <a:defRPr/>
            </a:lvl1pPr>
            <a:lvl2pPr indent="-180000">
              <a:spcAft>
                <a:spcPts val="0"/>
              </a:spcAft>
              <a:defRPr/>
            </a:lvl2pPr>
            <a:lvl3pPr indent="-180000">
              <a:spcAft>
                <a:spcPts val="0"/>
              </a:spcAft>
              <a:defRPr/>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6780385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rgbClr val="000000"/>
                </a:solidFill>
              </a:defRPr>
            </a:lvl1pPr>
          </a:lstStyle>
          <a:p>
            <a:r>
              <a:rPr lang="en-US"/>
              <a:t>Click to edit Master title style</a:t>
            </a:r>
          </a:p>
        </p:txBody>
      </p:sp>
      <p:sp>
        <p:nvSpPr>
          <p:cNvPr id="6" name="Table Placeholder 5"/>
          <p:cNvSpPr>
            <a:spLocks noGrp="1"/>
          </p:cNvSpPr>
          <p:nvPr>
            <p:ph type="tbl" sz="quarter" idx="12"/>
          </p:nvPr>
        </p:nvSpPr>
        <p:spPr>
          <a:xfrm>
            <a:off x="356616" y="1271016"/>
            <a:ext cx="8485632" cy="5266944"/>
          </a:xfrm>
        </p:spPr>
        <p:txBody>
          <a:bodyPr/>
          <a:lstStyle>
            <a:lvl1pPr marL="180000">
              <a:defRPr>
                <a:solidFill>
                  <a:srgbClr val="000000"/>
                </a:solidFill>
              </a:defRPr>
            </a:lvl1pPr>
          </a:lstStyle>
          <a:p>
            <a:r>
              <a:rPr lang="en-US" dirty="0"/>
              <a:t>Click icon to add table</a:t>
            </a:r>
          </a:p>
        </p:txBody>
      </p:sp>
    </p:spTree>
    <p:extLst>
      <p:ext uri="{BB962C8B-B14F-4D97-AF65-F5344CB8AC3E}">
        <p14:creationId xmlns:p14="http://schemas.microsoft.com/office/powerpoint/2010/main" val="3503897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Picture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a:lvl1pPr>
          </a:lstStyle>
          <a:p>
            <a:r>
              <a:rPr lang="en-US"/>
              <a:t>Click to edit Master title style</a:t>
            </a:r>
            <a:endParaRPr lang="en-US" dirty="0"/>
          </a:p>
        </p:txBody>
      </p:sp>
      <p:sp>
        <p:nvSpPr>
          <p:cNvPr id="5" name="Text Placeholder 8"/>
          <p:cNvSpPr>
            <a:spLocks noGrp="1"/>
          </p:cNvSpPr>
          <p:nvPr>
            <p:ph type="body" sz="quarter" idx="14" hasCustomPrompt="1"/>
          </p:nvPr>
        </p:nvSpPr>
        <p:spPr>
          <a:xfrm>
            <a:off x="301752" y="1197863"/>
            <a:ext cx="4206240" cy="5266944"/>
          </a:xfrm>
        </p:spPr>
        <p:txBody>
          <a:bodyPr/>
          <a:lstStyle>
            <a:lvl1pPr marL="180000">
              <a:defRPr sz="1600" b="0">
                <a:solidFill>
                  <a:srgbClr val="000000"/>
                </a:solidFill>
              </a:defRPr>
            </a:lvl1pPr>
            <a:lvl2pPr>
              <a:defRPr sz="1600">
                <a:solidFill>
                  <a:srgbClr val="000000"/>
                </a:solidFill>
              </a:defRPr>
            </a:lvl2pPr>
            <a:lvl3pPr>
              <a:tabLst>
                <a:tab pos="355600" algn="l"/>
              </a:tabLst>
              <a:defRPr sz="160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7" name="Picture Placeholder 6"/>
          <p:cNvSpPr>
            <a:spLocks noGrp="1"/>
          </p:cNvSpPr>
          <p:nvPr>
            <p:ph type="pic" sz="quarter" idx="15"/>
          </p:nvPr>
        </p:nvSpPr>
        <p:spPr>
          <a:xfrm>
            <a:off x="4590288" y="1200150"/>
            <a:ext cx="4206240" cy="5266944"/>
          </a:xfrm>
        </p:spPr>
        <p:txBody>
          <a:bodyPr/>
          <a:lstStyle>
            <a:lvl1pPr marL="180000">
              <a:defRPr>
                <a:solidFill>
                  <a:srgbClr val="000000"/>
                </a:solidFill>
              </a:defRPr>
            </a:lvl1pPr>
          </a:lstStyle>
          <a:p>
            <a:r>
              <a:rPr lang="en-US" dirty="0"/>
              <a:t>Click icon to add picture</a:t>
            </a:r>
          </a:p>
        </p:txBody>
      </p:sp>
    </p:spTree>
    <p:extLst>
      <p:ext uri="{BB962C8B-B14F-4D97-AF65-F5344CB8AC3E}">
        <p14:creationId xmlns:p14="http://schemas.microsoft.com/office/powerpoint/2010/main" val="30661817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9" name="Picture Placeholder 7"/>
          <p:cNvSpPr>
            <a:spLocks noGrp="1"/>
          </p:cNvSpPr>
          <p:nvPr>
            <p:ph type="pic" sz="quarter" idx="13" hasCustomPrompt="1"/>
          </p:nvPr>
        </p:nvSpPr>
        <p:spPr>
          <a:xfrm>
            <a:off x="356616" y="1271016"/>
            <a:ext cx="4169664" cy="5266944"/>
          </a:xfrm>
          <a:blipFill>
            <a:blip r:embed="rId2" cstate="print">
              <a:extLst>
                <a:ext uri="{28A0092B-C50C-407E-A947-70E740481C1C}">
                  <a14:useLocalDpi xmlns:a14="http://schemas.microsoft.com/office/drawing/2010/main" val="0"/>
                </a:ext>
              </a:extLst>
            </a:blip>
            <a:stretch>
              <a:fillRect/>
            </a:stretch>
          </a:blipFill>
        </p:spPr>
        <p:txBody>
          <a:bodyPr/>
          <a:lstStyle>
            <a:lvl1pPr marL="180000">
              <a:defRPr>
                <a:solidFill>
                  <a:srgbClr val="000000"/>
                </a:solidFill>
              </a:defRPr>
            </a:lvl1pPr>
          </a:lstStyle>
          <a:p>
            <a:r>
              <a:rPr lang="en-US" dirty="0"/>
              <a:t>Wizard Chart</a:t>
            </a:r>
          </a:p>
        </p:txBody>
      </p:sp>
      <p:sp>
        <p:nvSpPr>
          <p:cNvPr id="10" name="Picture Placeholder 7"/>
          <p:cNvSpPr>
            <a:spLocks noGrp="1"/>
          </p:cNvSpPr>
          <p:nvPr>
            <p:ph type="pic" sz="quarter" idx="14" hasCustomPrompt="1"/>
          </p:nvPr>
        </p:nvSpPr>
        <p:spPr>
          <a:xfrm>
            <a:off x="4645152" y="1271016"/>
            <a:ext cx="4169664" cy="5266944"/>
          </a:xfrm>
          <a:blipFill>
            <a:blip r:embed="rId2" cstate="print">
              <a:extLst>
                <a:ext uri="{28A0092B-C50C-407E-A947-70E740481C1C}">
                  <a14:useLocalDpi xmlns:a14="http://schemas.microsoft.com/office/drawing/2010/main" val="0"/>
                </a:ext>
              </a:extLst>
            </a:blip>
            <a:stretch>
              <a:fillRect/>
            </a:stretch>
          </a:blipFill>
        </p:spPr>
        <p:txBody>
          <a:bodyPr/>
          <a:lstStyle>
            <a:lvl1pPr marL="180000">
              <a:defRPr>
                <a:solidFill>
                  <a:srgbClr val="000000"/>
                </a:solidFill>
              </a:defRPr>
            </a:lvl1pPr>
          </a:lstStyle>
          <a:p>
            <a:r>
              <a:rPr lang="en-US" dirty="0"/>
              <a:t>Wizard Chart</a:t>
            </a:r>
          </a:p>
        </p:txBody>
      </p:sp>
    </p:spTree>
    <p:extLst>
      <p:ext uri="{BB962C8B-B14F-4D97-AF65-F5344CB8AC3E}">
        <p14:creationId xmlns:p14="http://schemas.microsoft.com/office/powerpoint/2010/main" val="19448176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352800" y="1047600"/>
            <a:ext cx="8488800" cy="5162400"/>
          </a:xfrm>
          <a:blipFill>
            <a:blip r:embed="rId2" cstate="print">
              <a:extLst>
                <a:ext uri="{28A0092B-C50C-407E-A947-70E740481C1C}">
                  <a14:useLocalDpi xmlns:a14="http://schemas.microsoft.com/office/drawing/2010/main" val="0"/>
                </a:ext>
              </a:extLst>
            </a:blip>
            <a:stretch>
              <a:fillRect/>
            </a:stretch>
          </a:blipFill>
        </p:spPr>
        <p:txBody>
          <a:bodyPr/>
          <a:lstStyle>
            <a:lvl1pPr marL="180000">
              <a:defRPr>
                <a:solidFill>
                  <a:srgbClr val="000000"/>
                </a:solidFill>
              </a:defRPr>
            </a:lvl1pPr>
          </a:lstStyle>
          <a:p>
            <a:r>
              <a:rPr lang="en-US" dirty="0"/>
              <a:t>Wizard Chart</a:t>
            </a:r>
          </a:p>
        </p:txBody>
      </p:sp>
    </p:spTree>
    <p:extLst>
      <p:ext uri="{BB962C8B-B14F-4D97-AF65-F5344CB8AC3E}">
        <p14:creationId xmlns:p14="http://schemas.microsoft.com/office/powerpoint/2010/main" val="35240197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12055"/>
            <a:ext cx="8524875" cy="771525"/>
          </a:xfrm>
        </p:spPr>
        <p:txBody>
          <a:bodyPr/>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0289605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1882544" y="43152"/>
            <a:ext cx="7032856" cy="407647"/>
          </a:xfrm>
        </p:spPr>
        <p:txBody>
          <a:bodyPr>
            <a:normAutofit/>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233995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04800" y="212055"/>
            <a:ext cx="8524875" cy="771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Rectangle 3"/>
          <p:cNvSpPr>
            <a:spLocks noGrp="1" noChangeArrowheads="1"/>
          </p:cNvSpPr>
          <p:nvPr>
            <p:ph type="body" idx="1"/>
          </p:nvPr>
        </p:nvSpPr>
        <p:spPr bwMode="auto">
          <a:xfrm>
            <a:off x="352425" y="1047751"/>
            <a:ext cx="8486775" cy="516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bullet</a:t>
            </a:r>
          </a:p>
          <a:p>
            <a:pPr lvl="1"/>
            <a:r>
              <a:rPr lang="en-US" dirty="0"/>
              <a:t>Second level bullet</a:t>
            </a:r>
          </a:p>
          <a:p>
            <a:pPr lvl="2"/>
            <a:r>
              <a:rPr lang="en-US" dirty="0"/>
              <a:t>Third level bullet</a:t>
            </a:r>
          </a:p>
          <a:p>
            <a:pPr lvl="0"/>
            <a:endParaRPr lang="en-US" dirty="0"/>
          </a:p>
        </p:txBody>
      </p:sp>
      <p:cxnSp>
        <p:nvCxnSpPr>
          <p:cNvPr id="14" name="Straight Connector 13"/>
          <p:cNvCxnSpPr/>
          <p:nvPr/>
        </p:nvCxnSpPr>
        <p:spPr>
          <a:xfrm>
            <a:off x="293914" y="979714"/>
            <a:ext cx="8523515" cy="1588"/>
          </a:xfrm>
          <a:prstGeom prst="line">
            <a:avLst/>
          </a:prstGeom>
          <a:ln w="12700">
            <a:solidFill>
              <a:srgbClr val="8996A0"/>
            </a:solidFill>
          </a:ln>
        </p:spPr>
        <p:style>
          <a:lnRef idx="1">
            <a:schemeClr val="accent1"/>
          </a:lnRef>
          <a:fillRef idx="0">
            <a:schemeClr val="accent1"/>
          </a:fillRef>
          <a:effectRef idx="0">
            <a:schemeClr val="accent1"/>
          </a:effectRef>
          <a:fontRef idx="minor">
            <a:schemeClr val="tx1"/>
          </a:fontRef>
        </p:style>
      </p:cxnSp>
      <p:sp>
        <p:nvSpPr>
          <p:cNvPr id="7" name="Notes"/>
          <p:cNvSpPr txBox="1">
            <a:spLocks noChangeArrowheads="1"/>
          </p:cNvSpPr>
          <p:nvPr/>
        </p:nvSpPr>
        <p:spPr bwMode="auto">
          <a:xfrm>
            <a:off x="222250" y="6222999"/>
            <a:ext cx="6140450" cy="432000"/>
          </a:xfrm>
          <a:prstGeom prst="rect">
            <a:avLst/>
          </a:prstGeom>
          <a:noFill/>
          <a:ln w="12700">
            <a:noFill/>
            <a:miter lim="800000"/>
            <a:headEnd type="none" w="sm" len="sm"/>
            <a:tailEnd type="none" w="sm" len="sm"/>
          </a:ln>
          <a:effectLst/>
        </p:spPr>
        <p:txBody>
          <a:bodyPr wrap="square" lIns="0" tIns="0" rIns="0" bIns="0" anchor="b">
            <a:spAutoFit/>
          </a:bodyPr>
          <a:lstStyle/>
          <a:p>
            <a:pPr marL="184150" indent="-184150" defTabSz="881063" fontAlgn="t"/>
            <a:r>
              <a:rPr lang="en-CA" sz="800" noProof="1"/>
              <a:t> </a:t>
            </a:r>
          </a:p>
        </p:txBody>
      </p:sp>
      <p:sp>
        <p:nvSpPr>
          <p:cNvPr id="8" name="TextBox 7"/>
          <p:cNvSpPr txBox="1"/>
          <p:nvPr/>
        </p:nvSpPr>
        <p:spPr>
          <a:xfrm>
            <a:off x="0" y="6652800"/>
            <a:ext cx="2894400" cy="538609"/>
          </a:xfrm>
          <a:prstGeom prst="rect">
            <a:avLst/>
          </a:prstGeom>
          <a:noFill/>
        </p:spPr>
        <p:txBody>
          <a:bodyPr wrap="square" rtlCol="0">
            <a:spAutoFit/>
          </a:bodyPr>
          <a:lstStyle/>
          <a:p>
            <a:pPr marL="0" marR="0" indent="0" algn="l" defTabSz="914400" rtl="0" eaLnBrk="1" fontAlgn="base" latinLnBrk="0" hangingPunct="1">
              <a:lnSpc>
                <a:spcPct val="100000"/>
              </a:lnSpc>
              <a:spcBef>
                <a:spcPts val="200"/>
              </a:spcBef>
              <a:spcAft>
                <a:spcPts val="400"/>
              </a:spcAft>
              <a:buClrTx/>
              <a:buSzTx/>
              <a:buFontTx/>
              <a:buNone/>
              <a:tabLst/>
              <a:defRPr/>
            </a:pPr>
            <a:r>
              <a:rPr lang="en-US" sz="800" dirty="0"/>
              <a:t>© Copyright 2014 Innosight LLC </a:t>
            </a:r>
          </a:p>
          <a:p>
            <a:pPr>
              <a:spcBef>
                <a:spcPts val="200"/>
              </a:spcBef>
              <a:spcAft>
                <a:spcPts val="400"/>
              </a:spcAft>
            </a:pPr>
            <a:endParaRPr lang="de-DE" sz="1600" dirty="0">
              <a:solidFill>
                <a:srgbClr val="000000"/>
              </a:solidFill>
            </a:endParaRPr>
          </a:p>
        </p:txBody>
      </p:sp>
      <p:sp>
        <p:nvSpPr>
          <p:cNvPr id="9" name="TextBox 8"/>
          <p:cNvSpPr txBox="1"/>
          <p:nvPr/>
        </p:nvSpPr>
        <p:spPr>
          <a:xfrm>
            <a:off x="7009200" y="6652800"/>
            <a:ext cx="2134800" cy="93600"/>
          </a:xfrm>
          <a:prstGeom prst="rect">
            <a:avLst/>
          </a:prstGeom>
          <a:noFill/>
        </p:spPr>
        <p:txBody>
          <a:bodyPr wrap="square" rtlCol="0">
            <a:spAutoFit/>
          </a:bodyPr>
          <a:lstStyle/>
          <a:p>
            <a:pPr marL="0" marR="0" indent="0" algn="r" defTabSz="914400" rtl="0" eaLnBrk="1" fontAlgn="base" latinLnBrk="0" hangingPunct="1">
              <a:lnSpc>
                <a:spcPct val="100000"/>
              </a:lnSpc>
              <a:spcBef>
                <a:spcPts val="200"/>
              </a:spcBef>
              <a:spcAft>
                <a:spcPts val="400"/>
              </a:spcAft>
              <a:buClrTx/>
              <a:buSzTx/>
              <a:buFontTx/>
              <a:buNone/>
              <a:tabLst/>
              <a:defRPr/>
            </a:pPr>
            <a:fld id="{BB69BBE8-4DB2-4642-B003-B220ACD5A2FD}" type="slidenum">
              <a:rPr lang="en-US" sz="800" smtClean="0"/>
              <a:pPr marL="0" marR="0" indent="0" algn="r" defTabSz="914400" rtl="0" eaLnBrk="1" fontAlgn="base" latinLnBrk="0" hangingPunct="1">
                <a:lnSpc>
                  <a:spcPct val="100000"/>
                </a:lnSpc>
                <a:spcBef>
                  <a:spcPts val="200"/>
                </a:spcBef>
                <a:spcAft>
                  <a:spcPts val="400"/>
                </a:spcAft>
                <a:buClrTx/>
                <a:buSzTx/>
                <a:buFontTx/>
                <a:buNone/>
                <a:tabLst/>
                <a:defRPr/>
              </a:pPr>
              <a:t>‹#›</a:t>
            </a:fld>
            <a:endParaRPr lang="en-US" sz="800" dirty="0"/>
          </a:p>
        </p:txBody>
      </p:sp>
    </p:spTree>
    <p:extLst>
      <p:ext uri="{BB962C8B-B14F-4D97-AF65-F5344CB8AC3E}">
        <p14:creationId xmlns:p14="http://schemas.microsoft.com/office/powerpoint/2010/main" val="1694466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xStyles>
    <p:titleStyle>
      <a:lvl1pPr algn="l" rtl="0" eaLnBrk="1" fontAlgn="base" hangingPunct="1">
        <a:lnSpc>
          <a:spcPct val="90000"/>
        </a:lnSpc>
        <a:spcBef>
          <a:spcPct val="0"/>
        </a:spcBef>
        <a:spcAft>
          <a:spcPct val="0"/>
        </a:spcAft>
        <a:defRPr lang="en-US" sz="2200" b="1" smtClean="0">
          <a:solidFill>
            <a:srgbClr val="000000"/>
          </a:solidFill>
          <a:effectLst/>
          <a:latin typeface="+mn-lt"/>
          <a:ea typeface="+mj-ea"/>
          <a:cs typeface="+mj-cs"/>
        </a:defRPr>
      </a:lvl1pPr>
      <a:lvl2pPr algn="l" rtl="0" eaLnBrk="1" fontAlgn="base" hangingPunct="1">
        <a:lnSpc>
          <a:spcPct val="90000"/>
        </a:lnSpc>
        <a:spcBef>
          <a:spcPct val="0"/>
        </a:spcBef>
        <a:spcAft>
          <a:spcPct val="0"/>
        </a:spcAft>
        <a:defRPr sz="2300" b="1">
          <a:solidFill>
            <a:schemeClr val="bg1"/>
          </a:solidFill>
          <a:latin typeface="Arial" charset="0"/>
        </a:defRPr>
      </a:lvl2pPr>
      <a:lvl3pPr algn="l" rtl="0" eaLnBrk="1" fontAlgn="base" hangingPunct="1">
        <a:lnSpc>
          <a:spcPct val="90000"/>
        </a:lnSpc>
        <a:spcBef>
          <a:spcPct val="0"/>
        </a:spcBef>
        <a:spcAft>
          <a:spcPct val="0"/>
        </a:spcAft>
        <a:defRPr sz="2300" b="1">
          <a:solidFill>
            <a:schemeClr val="bg1"/>
          </a:solidFill>
          <a:latin typeface="Arial" charset="0"/>
        </a:defRPr>
      </a:lvl3pPr>
      <a:lvl4pPr algn="l" rtl="0" eaLnBrk="1" fontAlgn="base" hangingPunct="1">
        <a:lnSpc>
          <a:spcPct val="90000"/>
        </a:lnSpc>
        <a:spcBef>
          <a:spcPct val="0"/>
        </a:spcBef>
        <a:spcAft>
          <a:spcPct val="0"/>
        </a:spcAft>
        <a:defRPr sz="2300" b="1">
          <a:solidFill>
            <a:schemeClr val="bg1"/>
          </a:solidFill>
          <a:latin typeface="Arial" charset="0"/>
        </a:defRPr>
      </a:lvl4pPr>
      <a:lvl5pPr algn="l" rtl="0" eaLnBrk="1" fontAlgn="base" hangingPunct="1">
        <a:lnSpc>
          <a:spcPct val="90000"/>
        </a:lnSpc>
        <a:spcBef>
          <a:spcPct val="0"/>
        </a:spcBef>
        <a:spcAft>
          <a:spcPct val="0"/>
        </a:spcAft>
        <a:defRPr sz="2300" b="1">
          <a:solidFill>
            <a:schemeClr val="bg1"/>
          </a:solidFill>
          <a:latin typeface="Arial" charset="0"/>
        </a:defRPr>
      </a:lvl5pPr>
      <a:lvl6pPr marL="457200" algn="l" rtl="0" eaLnBrk="1" fontAlgn="base" hangingPunct="1">
        <a:lnSpc>
          <a:spcPct val="90000"/>
        </a:lnSpc>
        <a:spcBef>
          <a:spcPct val="0"/>
        </a:spcBef>
        <a:spcAft>
          <a:spcPct val="0"/>
        </a:spcAft>
        <a:defRPr sz="3200">
          <a:solidFill>
            <a:schemeClr val="tx1"/>
          </a:solidFill>
          <a:latin typeface="Arial Narrow" pitchFamily="34" charset="0"/>
        </a:defRPr>
      </a:lvl6pPr>
      <a:lvl7pPr marL="914400" algn="l" rtl="0" eaLnBrk="1" fontAlgn="base" hangingPunct="1">
        <a:lnSpc>
          <a:spcPct val="90000"/>
        </a:lnSpc>
        <a:spcBef>
          <a:spcPct val="0"/>
        </a:spcBef>
        <a:spcAft>
          <a:spcPct val="0"/>
        </a:spcAft>
        <a:defRPr sz="3200">
          <a:solidFill>
            <a:schemeClr val="tx1"/>
          </a:solidFill>
          <a:latin typeface="Arial Narrow" pitchFamily="34" charset="0"/>
        </a:defRPr>
      </a:lvl7pPr>
      <a:lvl8pPr marL="1371600" algn="l" rtl="0" eaLnBrk="1" fontAlgn="base" hangingPunct="1">
        <a:lnSpc>
          <a:spcPct val="90000"/>
        </a:lnSpc>
        <a:spcBef>
          <a:spcPct val="0"/>
        </a:spcBef>
        <a:spcAft>
          <a:spcPct val="0"/>
        </a:spcAft>
        <a:defRPr sz="3200">
          <a:solidFill>
            <a:schemeClr val="tx1"/>
          </a:solidFill>
          <a:latin typeface="Arial Narrow" pitchFamily="34" charset="0"/>
        </a:defRPr>
      </a:lvl8pPr>
      <a:lvl9pPr marL="1828800" algn="l" rtl="0" eaLnBrk="1" fontAlgn="base" hangingPunct="1">
        <a:lnSpc>
          <a:spcPct val="90000"/>
        </a:lnSpc>
        <a:spcBef>
          <a:spcPct val="0"/>
        </a:spcBef>
        <a:spcAft>
          <a:spcPct val="0"/>
        </a:spcAft>
        <a:defRPr sz="3200">
          <a:solidFill>
            <a:schemeClr val="tx1"/>
          </a:solidFill>
          <a:latin typeface="Arial Narrow" pitchFamily="34" charset="0"/>
        </a:defRPr>
      </a:lvl9pPr>
    </p:titleStyle>
    <p:bodyStyle>
      <a:lvl1pPr marL="180000" indent="-180000" algn="l"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6315"/>
            <a:ext cx="8229600" cy="90953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46188"/>
          </a:xfrm>
          <a:prstGeom prst="rect">
            <a:avLst/>
          </a:prstGeom>
          <a:solidFill>
            <a:srgbClr val="4682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sz="1200" dirty="0">
              <a:solidFill>
                <a:prstClr val="white"/>
              </a:solidFill>
            </a:endParaRPr>
          </a:p>
        </p:txBody>
      </p:sp>
      <p:sp>
        <p:nvSpPr>
          <p:cNvPr id="3" name="Text Placeholder 2"/>
          <p:cNvSpPr>
            <a:spLocks noGrp="1"/>
          </p:cNvSpPr>
          <p:nvPr>
            <p:ph type="body" idx="1"/>
          </p:nvPr>
        </p:nvSpPr>
        <p:spPr>
          <a:xfrm>
            <a:off x="2111144" y="21380"/>
            <a:ext cx="7032856" cy="407647"/>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5045282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457200" rtl="0" eaLnBrk="1" latinLnBrk="0" hangingPunct="1">
        <a:spcBef>
          <a:spcPct val="0"/>
        </a:spcBef>
        <a:buNone/>
        <a:defRPr sz="1800" b="1" kern="1200">
          <a:solidFill>
            <a:schemeClr val="tx1"/>
          </a:solidFill>
          <a:latin typeface="+mj-lt"/>
          <a:ea typeface="+mj-ea"/>
          <a:cs typeface="+mj-cs"/>
        </a:defRPr>
      </a:lvl1pPr>
    </p:titleStyle>
    <p:bodyStyle>
      <a:lvl1pPr marL="0" indent="0" algn="r" defTabSz="457200" rtl="0" eaLnBrk="1" latinLnBrk="0" hangingPunct="1">
        <a:spcBef>
          <a:spcPct val="20000"/>
        </a:spcBef>
        <a:buFont typeface="Arial"/>
        <a:buNone/>
        <a:defRPr sz="1600" b="1" kern="1200">
          <a:solidFill>
            <a:srgbClr val="FFFFFF"/>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Understanding the Mini Business Plan</a:t>
            </a:r>
          </a:p>
        </p:txBody>
      </p:sp>
      <p:grpSp>
        <p:nvGrpSpPr>
          <p:cNvPr id="17" name="Group 16"/>
          <p:cNvGrpSpPr/>
          <p:nvPr/>
        </p:nvGrpSpPr>
        <p:grpSpPr>
          <a:xfrm>
            <a:off x="502920" y="2055924"/>
            <a:ext cx="8138160" cy="4389120"/>
            <a:chOff x="453828" y="1981200"/>
            <a:chExt cx="8138160" cy="4495800"/>
          </a:xfrm>
        </p:grpSpPr>
        <p:sp>
          <p:nvSpPr>
            <p:cNvPr id="13" name="Rectangle 12"/>
            <p:cNvSpPr/>
            <p:nvPr/>
          </p:nvSpPr>
          <p:spPr>
            <a:xfrm>
              <a:off x="453828" y="1981200"/>
              <a:ext cx="8138160" cy="4495800"/>
            </a:xfrm>
            <a:prstGeom prst="rect">
              <a:avLst/>
            </a:prstGeom>
            <a:solidFill>
              <a:schemeClr val="accent5">
                <a:lumMod val="40000"/>
                <a:lumOff val="60000"/>
              </a:schemeClr>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solidFill>
                  <a:srgbClr val="000000"/>
                </a:solidFill>
              </a:endParaRPr>
            </a:p>
          </p:txBody>
        </p:sp>
        <p:sp>
          <p:nvSpPr>
            <p:cNvPr id="15" name="Rectangle 14"/>
            <p:cNvSpPr/>
            <p:nvPr/>
          </p:nvSpPr>
          <p:spPr>
            <a:xfrm>
              <a:off x="609600" y="2133299"/>
              <a:ext cx="4297680" cy="4214813"/>
            </a:xfrm>
            <a:prstGeom prst="rect">
              <a:avLst/>
            </a:prstGeom>
            <a:solidFill>
              <a:schemeClr val="bg1"/>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solidFill>
                  <a:srgbClr val="000000"/>
                </a:solidFill>
              </a:endParaRPr>
            </a:p>
          </p:txBody>
        </p:sp>
      </p:grpSp>
      <p:sp>
        <p:nvSpPr>
          <p:cNvPr id="18" name="Text Placeholder 2"/>
          <p:cNvSpPr txBox="1">
            <a:spLocks/>
          </p:cNvSpPr>
          <p:nvPr/>
        </p:nvSpPr>
        <p:spPr bwMode="auto">
          <a:xfrm>
            <a:off x="5184041" y="2262938"/>
            <a:ext cx="3246863" cy="4048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000" indent="-180000" algn="l" defTabSz="720000"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spcBef>
                <a:spcPts val="0"/>
              </a:spcBef>
              <a:spcAft>
                <a:spcPts val="1200"/>
              </a:spcAft>
              <a:buFont typeface="Arial" pitchFamily="34" charset="0"/>
              <a:buNone/>
            </a:pPr>
            <a:r>
              <a:rPr lang="en-US" sz="1300" kern="0" dirty="0"/>
              <a:t>The Mini Business Plan should have these attributes:</a:t>
            </a:r>
          </a:p>
          <a:p>
            <a:pPr>
              <a:spcBef>
                <a:spcPts val="0"/>
              </a:spcBef>
              <a:spcAft>
                <a:spcPts val="1200"/>
              </a:spcAft>
            </a:pPr>
            <a:r>
              <a:rPr lang="en-US" sz="1300" kern="0" dirty="0"/>
              <a:t>Be </a:t>
            </a:r>
            <a:r>
              <a:rPr lang="en-US" sz="1300" b="1" kern="0" dirty="0"/>
              <a:t>comprehensive</a:t>
            </a:r>
            <a:r>
              <a:rPr lang="en-US" sz="1300" kern="0" dirty="0"/>
              <a:t> so it shows clarity and thoroughness of thought, but yet leverage </a:t>
            </a:r>
            <a:r>
              <a:rPr lang="en-US" sz="1300" b="1" kern="0" dirty="0"/>
              <a:t>brevity and precision</a:t>
            </a:r>
          </a:p>
          <a:p>
            <a:pPr>
              <a:spcBef>
                <a:spcPts val="0"/>
              </a:spcBef>
              <a:spcAft>
                <a:spcPts val="1200"/>
              </a:spcAft>
            </a:pPr>
            <a:r>
              <a:rPr lang="en-US" sz="1300" kern="0" dirty="0"/>
              <a:t>Have a </a:t>
            </a:r>
            <a:r>
              <a:rPr lang="en-US" sz="1300" b="1" kern="0" dirty="0"/>
              <a:t>blend of strategic thinking, analytics, visual descriptions</a:t>
            </a:r>
          </a:p>
          <a:p>
            <a:pPr>
              <a:spcBef>
                <a:spcPts val="0"/>
              </a:spcBef>
              <a:spcAft>
                <a:spcPts val="1200"/>
              </a:spcAft>
            </a:pPr>
            <a:r>
              <a:rPr lang="en-US" sz="1300" kern="0" dirty="0"/>
              <a:t>A </a:t>
            </a:r>
            <a:r>
              <a:rPr lang="en-US" sz="1300" b="1" kern="0" dirty="0"/>
              <a:t>sketch or picture </a:t>
            </a:r>
            <a:r>
              <a:rPr lang="en-US" sz="1300" kern="0" dirty="0"/>
              <a:t>of an early solution prototype</a:t>
            </a:r>
          </a:p>
          <a:p>
            <a:pPr>
              <a:spcBef>
                <a:spcPts val="0"/>
              </a:spcBef>
              <a:spcAft>
                <a:spcPts val="1200"/>
              </a:spcAft>
            </a:pPr>
            <a:r>
              <a:rPr lang="en-US" sz="1300" kern="0" dirty="0"/>
              <a:t>Include </a:t>
            </a:r>
            <a:r>
              <a:rPr lang="en-US" sz="1300" b="1" kern="0" dirty="0"/>
              <a:t>details on key components </a:t>
            </a:r>
            <a:r>
              <a:rPr lang="en-US" sz="1300" kern="0" dirty="0"/>
              <a:t>such as an executive summary, target consumers and their problem, the solution, business model, thumbnail financials, critical risks and proposed testing plan</a:t>
            </a:r>
          </a:p>
        </p:txBody>
      </p:sp>
      <p:grpSp>
        <p:nvGrpSpPr>
          <p:cNvPr id="20" name="Group 19"/>
          <p:cNvGrpSpPr/>
          <p:nvPr/>
        </p:nvGrpSpPr>
        <p:grpSpPr>
          <a:xfrm>
            <a:off x="7696200" y="152400"/>
            <a:ext cx="1303991" cy="308508"/>
            <a:chOff x="44244" y="1439976"/>
            <a:chExt cx="9042683" cy="2139386"/>
          </a:xfrm>
        </p:grpSpPr>
        <p:sp>
          <p:nvSpPr>
            <p:cNvPr id="21" name="Oval 20"/>
            <p:cNvSpPr/>
            <p:nvPr/>
          </p:nvSpPr>
          <p:spPr>
            <a:xfrm>
              <a:off x="6960456" y="1748484"/>
              <a:ext cx="1830880" cy="183087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771506" y="1748484"/>
              <a:ext cx="1830880" cy="183087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87513" y="1748484"/>
              <a:ext cx="1830880" cy="1830878"/>
            </a:xfrm>
            <a:prstGeom prst="ellipse">
              <a:avLst/>
            </a:prstGeom>
            <a:solidFill>
              <a:srgbClr val="FA7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582557" y="1748484"/>
              <a:ext cx="1830880" cy="183087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4244" y="1439976"/>
              <a:ext cx="2553653" cy="178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51666" y="1440816"/>
              <a:ext cx="2429413" cy="178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73699" y="1470312"/>
              <a:ext cx="2408386" cy="178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665160" y="1484219"/>
              <a:ext cx="2421767" cy="17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 Placeholder 2"/>
          <p:cNvSpPr txBox="1">
            <a:spLocks/>
          </p:cNvSpPr>
          <p:nvPr/>
        </p:nvSpPr>
        <p:spPr bwMode="auto">
          <a:xfrm>
            <a:off x="838200" y="5610224"/>
            <a:ext cx="3948113" cy="577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180000" algn="l" defTabSz="720000"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Font typeface="Arial" pitchFamily="34" charset="0"/>
              <a:buNone/>
            </a:pPr>
            <a:r>
              <a:rPr lang="en-US" sz="1050" kern="0" dirty="0">
                <a:solidFill>
                  <a:schemeClr val="tx1">
                    <a:lumMod val="50000"/>
                    <a:lumOff val="50000"/>
                  </a:schemeClr>
                </a:solidFill>
              </a:rPr>
              <a:t>The Wildfire pitch was memorable because it was compellingly organized – the core was 14 pages long, focusing on 10 unique aspects of the business. </a:t>
            </a:r>
          </a:p>
        </p:txBody>
      </p:sp>
      <p:pic>
        <p:nvPicPr>
          <p:cNvPr id="24" name="Picture 23" descr="2010-03-08 Wildfire ABAF Pitch.pdf - Adobe Reade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841572" y="2638424"/>
            <a:ext cx="3840480" cy="2919168"/>
          </a:xfrm>
          <a:prstGeom prst="rect">
            <a:avLst/>
          </a:prstGeom>
        </p:spPr>
      </p:pic>
      <p:sp>
        <p:nvSpPr>
          <p:cNvPr id="39" name="Text Placeholder 2"/>
          <p:cNvSpPr>
            <a:spLocks noGrp="1"/>
          </p:cNvSpPr>
          <p:nvPr>
            <p:ph type="body" sz="quarter" idx="12"/>
          </p:nvPr>
        </p:nvSpPr>
        <p:spPr>
          <a:xfrm>
            <a:off x="453828" y="1187244"/>
            <a:ext cx="8228416" cy="714376"/>
          </a:xfrm>
        </p:spPr>
        <p:txBody>
          <a:bodyPr/>
          <a:lstStyle/>
          <a:p>
            <a:pPr marL="0" indent="0">
              <a:buNone/>
            </a:pPr>
            <a:r>
              <a:rPr lang="en-US" sz="1400" dirty="0"/>
              <a:t>Every idea is </a:t>
            </a:r>
            <a:r>
              <a:rPr lang="en-US" sz="1400" b="1" dirty="0">
                <a:solidFill>
                  <a:srgbClr val="FA7F34"/>
                </a:solidFill>
              </a:rPr>
              <a:t>partially right and partially wrong, </a:t>
            </a:r>
            <a:r>
              <a:rPr lang="en-US" sz="1400" dirty="0"/>
              <a:t>so the bias should be to avoid overly dense hundred-plus page plans. Spend just enough time to make sure the essence of the idea is captured and it can be easily shared with others.</a:t>
            </a:r>
          </a:p>
        </p:txBody>
      </p:sp>
      <p:sp>
        <p:nvSpPr>
          <p:cNvPr id="40" name="Text Placeholder 2"/>
          <p:cNvSpPr txBox="1">
            <a:spLocks/>
          </p:cNvSpPr>
          <p:nvPr/>
        </p:nvSpPr>
        <p:spPr bwMode="auto">
          <a:xfrm>
            <a:off x="762000" y="2362200"/>
            <a:ext cx="3948113"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180000" algn="l" defTabSz="720000"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Font typeface="Arial" pitchFamily="34" charset="0"/>
              <a:buNone/>
            </a:pPr>
            <a:r>
              <a:rPr lang="en-US" sz="1200" b="1" kern="0" dirty="0">
                <a:solidFill>
                  <a:srgbClr val="468272"/>
                </a:solidFill>
              </a:rPr>
              <a:t>Select Pages of Wildfire Mini Business Plan</a:t>
            </a:r>
          </a:p>
        </p:txBody>
      </p:sp>
    </p:spTree>
    <p:extLst>
      <p:ext uri="{BB962C8B-B14F-4D97-AF65-F5344CB8AC3E}">
        <p14:creationId xmlns:p14="http://schemas.microsoft.com/office/powerpoint/2010/main" val="340618800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ound Same Side Corner Rectangle 138"/>
          <p:cNvSpPr/>
          <p:nvPr/>
        </p:nvSpPr>
        <p:spPr>
          <a:xfrm flipV="1">
            <a:off x="278569" y="1867575"/>
            <a:ext cx="3840480" cy="3028942"/>
          </a:xfrm>
          <a:prstGeom prst="round2SameRect">
            <a:avLst>
              <a:gd name="adj1" fmla="val 9844"/>
              <a:gd name="adj2" fmla="val 0"/>
            </a:avLst>
          </a:prstGeom>
          <a:solidFill>
            <a:schemeClr val="bg1">
              <a:lumMod val="95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000" dirty="0">
              <a:solidFill>
                <a:srgbClr val="4F81BD">
                  <a:lumMod val="50000"/>
                </a:srgbClr>
              </a:solidFill>
              <a:cs typeface="Calibri"/>
            </a:endParaRPr>
          </a:p>
        </p:txBody>
      </p:sp>
      <p:sp>
        <p:nvSpPr>
          <p:cNvPr id="140" name="Round Same Side Corner Rectangle 139"/>
          <p:cNvSpPr/>
          <p:nvPr/>
        </p:nvSpPr>
        <p:spPr>
          <a:xfrm>
            <a:off x="278570" y="1231155"/>
            <a:ext cx="3842631" cy="640080"/>
          </a:xfrm>
          <a:prstGeom prst="round2SameRect">
            <a:avLst>
              <a:gd name="adj1" fmla="val 33680"/>
              <a:gd name="adj2" fmla="val 0"/>
            </a:avLst>
          </a:prstGeom>
          <a:solidFill>
            <a:schemeClr val="bg1">
              <a:lumMod val="50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prstClr val="white"/>
              </a:solidFill>
              <a:cs typeface="Calibri"/>
            </a:endParaRPr>
          </a:p>
        </p:txBody>
      </p:sp>
      <p:cxnSp>
        <p:nvCxnSpPr>
          <p:cNvPr id="118" name="Straight Connector 117"/>
          <p:cNvCxnSpPr/>
          <p:nvPr/>
        </p:nvCxnSpPr>
        <p:spPr>
          <a:xfrm flipV="1">
            <a:off x="6961706" y="2188193"/>
            <a:ext cx="0" cy="761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2909248" y="4896517"/>
            <a:ext cx="0" cy="1361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447623" y="3190269"/>
            <a:ext cx="1920240" cy="707886"/>
          </a:xfrm>
          <a:prstGeom prst="rect">
            <a:avLst/>
          </a:prstGeom>
        </p:spPr>
        <p:txBody>
          <a:bodyPr wrap="square">
            <a:spAutoFit/>
          </a:bodyPr>
          <a:lstStyle/>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121" name="TextBox 120"/>
          <p:cNvSpPr txBox="1"/>
          <p:nvPr/>
        </p:nvSpPr>
        <p:spPr>
          <a:xfrm>
            <a:off x="385889" y="2810063"/>
            <a:ext cx="1920240" cy="400110"/>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KEY FEATURES &amp; TARGETED BENEFIT</a:t>
            </a:r>
          </a:p>
        </p:txBody>
      </p:sp>
      <p:sp>
        <p:nvSpPr>
          <p:cNvPr id="122" name="Rectangle 121"/>
          <p:cNvSpPr/>
          <p:nvPr/>
        </p:nvSpPr>
        <p:spPr>
          <a:xfrm>
            <a:off x="430563" y="4236168"/>
            <a:ext cx="1920240" cy="553998"/>
          </a:xfrm>
          <a:prstGeom prst="rect">
            <a:avLst/>
          </a:prstGeom>
        </p:spPr>
        <p:txBody>
          <a:bodyPr wrap="square">
            <a:spAutoFit/>
          </a:bodyPr>
          <a:lstStyle/>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p:txBody>
      </p:sp>
      <p:sp>
        <p:nvSpPr>
          <p:cNvPr id="123" name="TextBox 122"/>
          <p:cNvSpPr txBox="1"/>
          <p:nvPr/>
        </p:nvSpPr>
        <p:spPr>
          <a:xfrm>
            <a:off x="368829" y="3898155"/>
            <a:ext cx="1920240" cy="400110"/>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DISTRIBUTION &amp;</a:t>
            </a:r>
          </a:p>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MARKETING</a:t>
            </a:r>
          </a:p>
        </p:txBody>
      </p:sp>
      <p:sp>
        <p:nvSpPr>
          <p:cNvPr id="124" name="Rectangle 123"/>
          <p:cNvSpPr/>
          <p:nvPr/>
        </p:nvSpPr>
        <p:spPr>
          <a:xfrm>
            <a:off x="2262695" y="3190269"/>
            <a:ext cx="1920240" cy="707886"/>
          </a:xfrm>
          <a:prstGeom prst="rect">
            <a:avLst/>
          </a:prstGeom>
        </p:spPr>
        <p:txBody>
          <a:bodyPr wrap="square">
            <a:spAutoFit/>
          </a:bodyPr>
          <a:lstStyle/>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125" name="TextBox 124"/>
          <p:cNvSpPr txBox="1"/>
          <p:nvPr/>
        </p:nvSpPr>
        <p:spPr>
          <a:xfrm>
            <a:off x="2200960" y="2810063"/>
            <a:ext cx="2066239" cy="400110"/>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ESTIMATED ADDRESSABLE POPULATION</a:t>
            </a:r>
          </a:p>
        </p:txBody>
      </p:sp>
      <p:sp>
        <p:nvSpPr>
          <p:cNvPr id="126" name="Rectangle 125"/>
          <p:cNvSpPr/>
          <p:nvPr/>
        </p:nvSpPr>
        <p:spPr>
          <a:xfrm>
            <a:off x="2262695" y="4236168"/>
            <a:ext cx="1920240" cy="553998"/>
          </a:xfrm>
          <a:prstGeom prst="rect">
            <a:avLst/>
          </a:prstGeom>
        </p:spPr>
        <p:txBody>
          <a:bodyPr wrap="square">
            <a:spAutoFit/>
          </a:bodyPr>
          <a:lstStyle/>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a:solidFill>
                  <a:srgbClr val="4F81BD">
                    <a:lumMod val="50000"/>
                  </a:srgbClr>
                </a:solidFill>
                <a:latin typeface="Arial" panose="020B0604020202020204" pitchFamily="34" charset="0"/>
                <a:cs typeface="Arial" panose="020B0604020202020204" pitchFamily="34" charset="0"/>
              </a:rPr>
              <a:t>XXX</a:t>
            </a:r>
          </a:p>
        </p:txBody>
      </p:sp>
      <p:sp>
        <p:nvSpPr>
          <p:cNvPr id="127" name="TextBox 126"/>
          <p:cNvSpPr txBox="1"/>
          <p:nvPr/>
        </p:nvSpPr>
        <p:spPr>
          <a:xfrm>
            <a:off x="2200961" y="3898155"/>
            <a:ext cx="1920240" cy="246221"/>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PRICING STRATEGY</a:t>
            </a:r>
          </a:p>
        </p:txBody>
      </p:sp>
      <p:grpSp>
        <p:nvGrpSpPr>
          <p:cNvPr id="129" name="Group 32"/>
          <p:cNvGrpSpPr/>
          <p:nvPr/>
        </p:nvGrpSpPr>
        <p:grpSpPr>
          <a:xfrm>
            <a:off x="2717404" y="457200"/>
            <a:ext cx="4521596" cy="6606120"/>
            <a:chOff x="1801821" y="76053"/>
            <a:chExt cx="5060277" cy="7393142"/>
          </a:xfrm>
          <a:solidFill>
            <a:schemeClr val="accent1">
              <a:lumMod val="50000"/>
            </a:schemeClr>
          </a:solidFill>
        </p:grpSpPr>
        <p:sp>
          <p:nvSpPr>
            <p:cNvPr id="132" name="Right Arrow 131"/>
            <p:cNvSpPr/>
            <p:nvPr/>
          </p:nvSpPr>
          <p:spPr>
            <a:xfrm rot="18564514">
              <a:off x="720744" y="3589744"/>
              <a:ext cx="7393142" cy="365760"/>
            </a:xfrm>
            <a:prstGeom prst="rightArrow">
              <a:avLst>
                <a:gd name="adj1" fmla="val 50001"/>
                <a:gd name="adj2" fmla="val 50000"/>
              </a:avLst>
            </a:prstGeom>
            <a:solidFill>
              <a:srgbClr val="4682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FFFFFF"/>
                </a:solidFill>
                <a:cs typeface="Calibri"/>
              </a:endParaRPr>
            </a:p>
          </p:txBody>
        </p:sp>
        <p:sp>
          <p:nvSpPr>
            <p:cNvPr id="133" name="Oval 132"/>
            <p:cNvSpPr/>
            <p:nvPr/>
          </p:nvSpPr>
          <p:spPr>
            <a:xfrm>
              <a:off x="1801821" y="6543036"/>
              <a:ext cx="409335" cy="409335"/>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v1</a:t>
              </a:r>
            </a:p>
          </p:txBody>
        </p:sp>
        <p:sp>
          <p:nvSpPr>
            <p:cNvPr id="136" name="Oval 135"/>
            <p:cNvSpPr/>
            <p:nvPr/>
          </p:nvSpPr>
          <p:spPr>
            <a:xfrm>
              <a:off x="3719562" y="3495794"/>
              <a:ext cx="1005840" cy="1005840"/>
            </a:xfrm>
            <a:prstGeom prst="ellipse">
              <a:avLst/>
            </a:prstGeom>
            <a:solidFill>
              <a:srgbClr val="468272"/>
            </a:solidFill>
            <a:ln>
              <a:solidFill>
                <a:srgbClr val="4682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v2</a:t>
              </a:r>
            </a:p>
          </p:txBody>
        </p:sp>
        <p:sp>
          <p:nvSpPr>
            <p:cNvPr id="131" name="Oval 130"/>
            <p:cNvSpPr/>
            <p:nvPr/>
          </p:nvSpPr>
          <p:spPr>
            <a:xfrm>
              <a:off x="5261898" y="1032709"/>
              <a:ext cx="1600200" cy="1600200"/>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vF</a:t>
              </a:r>
            </a:p>
          </p:txBody>
        </p:sp>
      </p:grpSp>
      <p:sp>
        <p:nvSpPr>
          <p:cNvPr id="138" name="TextBox 137"/>
          <p:cNvSpPr txBox="1"/>
          <p:nvPr/>
        </p:nvSpPr>
        <p:spPr>
          <a:xfrm>
            <a:off x="278571" y="1288068"/>
            <a:ext cx="3842630" cy="530915"/>
          </a:xfrm>
          <a:prstGeom prst="rect">
            <a:avLst/>
          </a:prstGeom>
          <a:noFill/>
          <a:ln>
            <a:noFill/>
          </a:ln>
        </p:spPr>
        <p:txBody>
          <a:bodyPr wrap="square" rtlCol="0">
            <a:spAutoFit/>
          </a:bodyPr>
          <a:lstStyle/>
          <a:p>
            <a:pPr algn="ctr" defTabSz="457200">
              <a:spcAft>
                <a:spcPts val="300"/>
              </a:spcAft>
            </a:pPr>
            <a:r>
              <a:rPr lang="en-US" sz="1400" b="1" dirty="0">
                <a:solidFill>
                  <a:prstClr val="white"/>
                </a:solidFill>
                <a:latin typeface="Century Gothic" panose="020B0502020202020204" pitchFamily="34" charset="0"/>
                <a:cs typeface="Calibri"/>
              </a:rPr>
              <a:t>TARGET PRODUCT PROFILE </a:t>
            </a:r>
          </a:p>
          <a:p>
            <a:pPr algn="ctr" defTabSz="457200">
              <a:spcAft>
                <a:spcPts val="300"/>
              </a:spcAft>
            </a:pPr>
            <a:r>
              <a:rPr lang="en-US" sz="1200" dirty="0">
                <a:solidFill>
                  <a:prstClr val="white"/>
                </a:solidFill>
                <a:latin typeface="Arial" panose="020B0604020202020204" pitchFamily="34" charset="0"/>
                <a:cs typeface="Arial" panose="020B0604020202020204" pitchFamily="34" charset="0"/>
              </a:rPr>
              <a:t>Foothold Market and Initial Offering</a:t>
            </a:r>
          </a:p>
        </p:txBody>
      </p:sp>
      <p:sp>
        <p:nvSpPr>
          <p:cNvPr id="142" name="Round Same Side Corner Rectangle 141"/>
          <p:cNvSpPr/>
          <p:nvPr/>
        </p:nvSpPr>
        <p:spPr>
          <a:xfrm flipV="1">
            <a:off x="6642100" y="2949803"/>
            <a:ext cx="2184400" cy="1802647"/>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5" name="Round Same Side Corner Rectangle 144"/>
          <p:cNvSpPr/>
          <p:nvPr/>
        </p:nvSpPr>
        <p:spPr>
          <a:xfrm flipV="1">
            <a:off x="4430996" y="4896514"/>
            <a:ext cx="2211104" cy="1645920"/>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6" name="Rectangle 145"/>
          <p:cNvSpPr/>
          <p:nvPr/>
        </p:nvSpPr>
        <p:spPr>
          <a:xfrm>
            <a:off x="4546122" y="5323753"/>
            <a:ext cx="1622113" cy="1015663"/>
          </a:xfrm>
          <a:prstGeom prst="rect">
            <a:avLst/>
          </a:prstGeom>
        </p:spPr>
        <p:txBody>
          <a:bodyPr wrap="square">
            <a:spAutoFit/>
          </a:bodyPr>
          <a:lstStyle/>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p:txBody>
      </p:sp>
      <p:sp>
        <p:nvSpPr>
          <p:cNvPr id="147" name="TextBox 146"/>
          <p:cNvSpPr txBox="1"/>
          <p:nvPr/>
        </p:nvSpPr>
        <p:spPr>
          <a:xfrm>
            <a:off x="4484388" y="4938955"/>
            <a:ext cx="1674262" cy="400110"/>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t>NEW FEATURES/ MARKETS/FORMS</a:t>
            </a:r>
          </a:p>
        </p:txBody>
      </p:sp>
      <p:cxnSp>
        <p:nvCxnSpPr>
          <p:cNvPr id="148" name="Straight Connector 147"/>
          <p:cNvCxnSpPr/>
          <p:nvPr/>
        </p:nvCxnSpPr>
        <p:spPr>
          <a:xfrm flipV="1">
            <a:off x="4838700" y="4411664"/>
            <a:ext cx="0" cy="484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6775346" y="3409571"/>
            <a:ext cx="1622113" cy="1015663"/>
          </a:xfrm>
          <a:prstGeom prst="rect">
            <a:avLst/>
          </a:prstGeom>
        </p:spPr>
        <p:txBody>
          <a:bodyPr wrap="square">
            <a:spAutoFit/>
          </a:bodyPr>
          <a:lstStyle/>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XXX</a:t>
            </a:r>
          </a:p>
        </p:txBody>
      </p:sp>
      <p:sp>
        <p:nvSpPr>
          <p:cNvPr id="152" name="TextBox 151"/>
          <p:cNvSpPr txBox="1"/>
          <p:nvPr/>
        </p:nvSpPr>
        <p:spPr>
          <a:xfrm>
            <a:off x="6713612" y="3024773"/>
            <a:ext cx="1674262" cy="400110"/>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t>NEW FEATURES/ MARKETS/FORMS</a:t>
            </a:r>
          </a:p>
        </p:txBody>
      </p:sp>
      <p:sp>
        <p:nvSpPr>
          <p:cNvPr id="153" name="TextBox 152"/>
          <p:cNvSpPr txBox="1"/>
          <p:nvPr/>
        </p:nvSpPr>
        <p:spPr>
          <a:xfrm>
            <a:off x="381000" y="1947215"/>
            <a:ext cx="3886200" cy="246221"/>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FOOTHOLD MARKET &amp; RATIONALE:</a:t>
            </a:r>
          </a:p>
        </p:txBody>
      </p:sp>
      <p:sp>
        <p:nvSpPr>
          <p:cNvPr id="154" name="Rectangle 153"/>
          <p:cNvSpPr/>
          <p:nvPr/>
        </p:nvSpPr>
        <p:spPr>
          <a:xfrm>
            <a:off x="381000" y="2136736"/>
            <a:ext cx="3657600" cy="707886"/>
          </a:xfrm>
          <a:prstGeom prst="rect">
            <a:avLst/>
          </a:prstGeom>
        </p:spPr>
        <p:txBody>
          <a:bodyPr wrap="square">
            <a:spAutoFit/>
          </a:bodyPr>
          <a:lstStyle/>
          <a:p>
            <a:pPr defTabSz="457200"/>
            <a:r>
              <a:rPr lang="en-US" sz="1000" dirty="0">
                <a:solidFill>
                  <a:srgbClr val="4F81BD">
                    <a:lumMod val="50000"/>
                  </a:srgbClr>
                </a:solidFill>
                <a:latin typeface="Arial" panose="020B0604020202020204" pitchFamily="34" charset="0"/>
                <a:cs typeface="Arial" panose="020B0604020202020204" pitchFamily="34" charset="0"/>
              </a:rPr>
              <a:t>Includes rationale for selecting market</a:t>
            </a:r>
          </a:p>
          <a:p>
            <a:pPr defTabSz="457200"/>
            <a:r>
              <a:rPr lang="en-US" sz="1000" dirty="0">
                <a:solidFill>
                  <a:srgbClr val="4F81BD">
                    <a:lumMod val="50000"/>
                  </a:srgbClr>
                </a:solidFill>
                <a:latin typeface="Arial" panose="020B0604020202020204" pitchFamily="34" charset="0"/>
                <a:cs typeface="Arial" panose="020B0604020202020204" pitchFamily="34" charset="0"/>
              </a:rPr>
              <a:t>XXX</a:t>
            </a:r>
            <a:br>
              <a:rPr lang="en-US" sz="1000" dirty="0">
                <a:solidFill>
                  <a:srgbClr val="4F81BD">
                    <a:lumMod val="50000"/>
                  </a:srgbClr>
                </a:solidFill>
                <a:latin typeface="Arial" panose="020B0604020202020204" pitchFamily="34" charset="0"/>
                <a:cs typeface="Arial" panose="020B0604020202020204" pitchFamily="34" charset="0"/>
              </a:rPr>
            </a:br>
            <a:r>
              <a:rPr lang="en-US" sz="1000" dirty="0">
                <a:solidFill>
                  <a:srgbClr val="4F81BD">
                    <a:lumMod val="50000"/>
                  </a:srgbClr>
                </a:solidFill>
                <a:latin typeface="Arial" panose="020B0604020202020204" pitchFamily="34" charset="0"/>
                <a:cs typeface="Arial" panose="020B0604020202020204" pitchFamily="34" charset="0"/>
              </a:rPr>
              <a:t>XXX</a:t>
            </a:r>
          </a:p>
          <a:p>
            <a:pPr defTabSz="457200"/>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33" name="TextBox 32"/>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GROWTH PATH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31" name="TextBox 3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32" name="TextBox 31"/>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9</a:t>
            </a:fld>
            <a:endParaRPr lang="en-US" sz="800" dirty="0">
              <a:solidFill>
                <a:prstClr val="black"/>
              </a:solidFill>
            </a:endParaRPr>
          </a:p>
        </p:txBody>
      </p:sp>
    </p:spTree>
    <p:extLst>
      <p:ext uri="{BB962C8B-B14F-4D97-AF65-F5344CB8AC3E}">
        <p14:creationId xmlns:p14="http://schemas.microsoft.com/office/powerpoint/2010/main" val="415324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5837" y="-1747266"/>
            <a:ext cx="555625" cy="5067303"/>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2" name="Diagram 1"/>
          <p:cNvGraphicFramePr/>
          <p:nvPr>
            <p:extLst>
              <p:ext uri="{D42A27DB-BD31-4B8C-83A1-F6EECF244321}">
                <p14:modId xmlns:p14="http://schemas.microsoft.com/office/powerpoint/2010/main" val="2722879089"/>
              </p:ext>
            </p:extLst>
          </p:nvPr>
        </p:nvGraphicFramePr>
        <p:xfrm>
          <a:off x="1409700" y="1676400"/>
          <a:ext cx="7546446" cy="63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4"/>
          <p:cNvSpPr txBox="1">
            <a:spLocks noChangeArrowheads="1"/>
          </p:cNvSpPr>
          <p:nvPr/>
        </p:nvSpPr>
        <p:spPr bwMode="auto">
          <a:xfrm>
            <a:off x="144463" y="2614136"/>
            <a:ext cx="11826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a:solidFill>
                  <a:srgbClr val="468272"/>
                </a:solidFill>
                <a:latin typeface="Arial"/>
                <a:cs typeface="Calibri"/>
              </a:rPr>
              <a:t>Key Success Factors</a:t>
            </a:r>
          </a:p>
        </p:txBody>
      </p:sp>
      <p:sp>
        <p:nvSpPr>
          <p:cNvPr id="11" name="Text Box 5"/>
          <p:cNvSpPr txBox="1">
            <a:spLocks noChangeArrowheads="1"/>
          </p:cNvSpPr>
          <p:nvPr/>
        </p:nvSpPr>
        <p:spPr bwMode="auto">
          <a:xfrm>
            <a:off x="144463" y="5595258"/>
            <a:ext cx="1182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a:solidFill>
                  <a:srgbClr val="468272"/>
                </a:solidFill>
                <a:latin typeface="Arial"/>
                <a:cs typeface="Calibri"/>
              </a:rPr>
              <a:t>Partner Activities</a:t>
            </a:r>
          </a:p>
        </p:txBody>
      </p:sp>
      <p:sp>
        <p:nvSpPr>
          <p:cNvPr id="12" name="Text Box 7"/>
          <p:cNvSpPr txBox="1">
            <a:spLocks noChangeArrowheads="1"/>
          </p:cNvSpPr>
          <p:nvPr/>
        </p:nvSpPr>
        <p:spPr bwMode="auto">
          <a:xfrm>
            <a:off x="-1" y="4340423"/>
            <a:ext cx="1327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a:solidFill>
                  <a:srgbClr val="468272"/>
                </a:solidFill>
                <a:latin typeface="Arial"/>
                <a:cs typeface="Calibri"/>
              </a:rPr>
              <a:t>Activities</a:t>
            </a:r>
          </a:p>
        </p:txBody>
      </p:sp>
      <p:cxnSp>
        <p:nvCxnSpPr>
          <p:cNvPr id="6" name="Straight Connector 5"/>
          <p:cNvCxnSpPr/>
          <p:nvPr/>
        </p:nvCxnSpPr>
        <p:spPr>
          <a:xfrm>
            <a:off x="43180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039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517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9700" y="37961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09700" y="52185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3" name="Text Box 15"/>
          <p:cNvSpPr txBox="1">
            <a:spLocks noChangeArrowheads="1"/>
          </p:cNvSpPr>
          <p:nvPr/>
        </p:nvSpPr>
        <p:spPr bwMode="auto">
          <a:xfrm>
            <a:off x="28702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24" name="Text Box 15"/>
          <p:cNvSpPr txBox="1">
            <a:spLocks noChangeArrowheads="1"/>
          </p:cNvSpPr>
          <p:nvPr/>
        </p:nvSpPr>
        <p:spPr bwMode="auto">
          <a:xfrm>
            <a:off x="14097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25" name="Text Box 15"/>
          <p:cNvSpPr txBox="1">
            <a:spLocks noChangeArrowheads="1"/>
          </p:cNvSpPr>
          <p:nvPr/>
        </p:nvSpPr>
        <p:spPr bwMode="auto">
          <a:xfrm>
            <a:off x="43180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26" name="Text Box 15"/>
          <p:cNvSpPr txBox="1">
            <a:spLocks noChangeArrowheads="1"/>
          </p:cNvSpPr>
          <p:nvPr/>
        </p:nvSpPr>
        <p:spPr bwMode="auto">
          <a:xfrm>
            <a:off x="58039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27" name="Text Box 15"/>
          <p:cNvSpPr txBox="1">
            <a:spLocks noChangeArrowheads="1"/>
          </p:cNvSpPr>
          <p:nvPr/>
        </p:nvSpPr>
        <p:spPr bwMode="auto">
          <a:xfrm>
            <a:off x="72517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28" name="Text Box 15"/>
          <p:cNvSpPr txBox="1">
            <a:spLocks noChangeArrowheads="1"/>
          </p:cNvSpPr>
          <p:nvPr/>
        </p:nvSpPr>
        <p:spPr bwMode="auto">
          <a:xfrm>
            <a:off x="28702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29" name="Text Box 15"/>
          <p:cNvSpPr txBox="1">
            <a:spLocks noChangeArrowheads="1"/>
          </p:cNvSpPr>
          <p:nvPr/>
        </p:nvSpPr>
        <p:spPr bwMode="auto">
          <a:xfrm>
            <a:off x="14097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0" name="Text Box 15"/>
          <p:cNvSpPr txBox="1">
            <a:spLocks noChangeArrowheads="1"/>
          </p:cNvSpPr>
          <p:nvPr/>
        </p:nvSpPr>
        <p:spPr bwMode="auto">
          <a:xfrm>
            <a:off x="43180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1" name="Text Box 15"/>
          <p:cNvSpPr txBox="1">
            <a:spLocks noChangeArrowheads="1"/>
          </p:cNvSpPr>
          <p:nvPr/>
        </p:nvSpPr>
        <p:spPr bwMode="auto">
          <a:xfrm>
            <a:off x="58039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2" name="Text Box 15"/>
          <p:cNvSpPr txBox="1">
            <a:spLocks noChangeArrowheads="1"/>
          </p:cNvSpPr>
          <p:nvPr/>
        </p:nvSpPr>
        <p:spPr bwMode="auto">
          <a:xfrm>
            <a:off x="72517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3" name="Text Box 15"/>
          <p:cNvSpPr txBox="1">
            <a:spLocks noChangeArrowheads="1"/>
          </p:cNvSpPr>
          <p:nvPr/>
        </p:nvSpPr>
        <p:spPr bwMode="auto">
          <a:xfrm>
            <a:off x="28702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4" name="Text Box 15"/>
          <p:cNvSpPr txBox="1">
            <a:spLocks noChangeArrowheads="1"/>
          </p:cNvSpPr>
          <p:nvPr/>
        </p:nvSpPr>
        <p:spPr bwMode="auto">
          <a:xfrm>
            <a:off x="14097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5" name="Text Box 15"/>
          <p:cNvSpPr txBox="1">
            <a:spLocks noChangeArrowheads="1"/>
          </p:cNvSpPr>
          <p:nvPr/>
        </p:nvSpPr>
        <p:spPr bwMode="auto">
          <a:xfrm>
            <a:off x="43180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6" name="Text Box 15"/>
          <p:cNvSpPr txBox="1">
            <a:spLocks noChangeArrowheads="1"/>
          </p:cNvSpPr>
          <p:nvPr/>
        </p:nvSpPr>
        <p:spPr bwMode="auto">
          <a:xfrm>
            <a:off x="58039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7" name="Text Box 15"/>
          <p:cNvSpPr txBox="1">
            <a:spLocks noChangeArrowheads="1"/>
          </p:cNvSpPr>
          <p:nvPr/>
        </p:nvSpPr>
        <p:spPr bwMode="auto">
          <a:xfrm>
            <a:off x="72517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XXX</a:t>
            </a:r>
          </a:p>
        </p:txBody>
      </p:sp>
      <p:sp>
        <p:nvSpPr>
          <p:cNvPr id="3" name="Rectangle 2"/>
          <p:cNvSpPr/>
          <p:nvPr/>
        </p:nvSpPr>
        <p:spPr>
          <a:xfrm>
            <a:off x="419100" y="1094601"/>
            <a:ext cx="8377237" cy="276999"/>
          </a:xfrm>
          <a:prstGeom prst="rect">
            <a:avLst/>
          </a:prstGeom>
        </p:spPr>
        <p:txBody>
          <a:bodyPr wrap="square">
            <a:spAutoFit/>
          </a:bodyPr>
          <a:lstStyle/>
          <a:p>
            <a:pPr defTabSz="457200">
              <a:spcAft>
                <a:spcPts val="300"/>
              </a:spcAft>
            </a:pPr>
            <a:r>
              <a:rPr lang="en-US" sz="1200" b="1" dirty="0">
                <a:solidFill>
                  <a:srgbClr val="468272"/>
                </a:solidFill>
                <a:latin typeface="Arial" panose="020B0604020202020204" pitchFamily="34" charset="0"/>
                <a:cs typeface="Arial" panose="020B0604020202020204" pitchFamily="34" charset="0"/>
              </a:rPr>
              <a:t>What are the key success factors and activities required to reach v1.0 of our proposed product or service?</a:t>
            </a:r>
          </a:p>
        </p:txBody>
      </p:sp>
      <p:sp>
        <p:nvSpPr>
          <p:cNvPr id="38" name="TextBox 37"/>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COMMERCIALIZATION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41"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39" name="TextBox 38"/>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40" name="TextBox 39"/>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10</a:t>
            </a:fld>
            <a:endParaRPr lang="en-US" sz="800" dirty="0">
              <a:solidFill>
                <a:prstClr val="black"/>
              </a:solidFill>
            </a:endParaRPr>
          </a:p>
        </p:txBody>
      </p:sp>
    </p:spTree>
    <p:extLst>
      <p:ext uri="{BB962C8B-B14F-4D97-AF65-F5344CB8AC3E}">
        <p14:creationId xmlns:p14="http://schemas.microsoft.com/office/powerpoint/2010/main" val="187086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nvSpPr>
        <p:spPr>
          <a:xfrm>
            <a:off x="5308599" y="1461551"/>
            <a:ext cx="3070225" cy="34734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10" name="Rectangle 3"/>
          <p:cNvSpPr>
            <a:spLocks noChangeArrowheads="1"/>
          </p:cNvSpPr>
          <p:nvPr/>
        </p:nvSpPr>
        <p:spPr bwMode="auto">
          <a:xfrm>
            <a:off x="5311319" y="1371600"/>
            <a:ext cx="3067505" cy="457199"/>
          </a:xfrm>
          <a:prstGeom prst="rect">
            <a:avLst/>
          </a:prstGeom>
          <a:solidFill>
            <a:schemeClr val="accent2"/>
          </a:solidFill>
          <a:ln>
            <a:noFill/>
          </a:ln>
          <a:extLst/>
        </p:spPr>
        <p:txBody>
          <a:bodyPr wrap="none" anchor="ctr"/>
          <a:lstStyle/>
          <a:p>
            <a:pPr algn="ctr" defTabSz="457200" fontAlgn="base">
              <a:spcBef>
                <a:spcPct val="100000"/>
              </a:spcBef>
              <a:spcAft>
                <a:spcPct val="0"/>
              </a:spcAft>
            </a:pPr>
            <a:r>
              <a:rPr lang="en-US" sz="1200" b="1" dirty="0">
                <a:solidFill>
                  <a:prstClr val="white"/>
                </a:solidFill>
                <a:latin typeface="Century Gothic" panose="020B0502020202020204" pitchFamily="34" charset="0"/>
                <a:ea typeface="ＭＳ Ｐゴシック" charset="0"/>
                <a:cs typeface="Arial" panose="020B0604020202020204" pitchFamily="34" charset="0"/>
              </a:rPr>
              <a:t>COST ESTIMATES</a:t>
            </a:r>
          </a:p>
        </p:txBody>
      </p:sp>
      <p:sp>
        <p:nvSpPr>
          <p:cNvPr id="3" name="Rectangle 2"/>
          <p:cNvSpPr/>
          <p:nvPr/>
        </p:nvSpPr>
        <p:spPr>
          <a:xfrm>
            <a:off x="1098549" y="1461551"/>
            <a:ext cx="2852738" cy="325733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rot="5400000">
            <a:off x="2247673" y="-1698397"/>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57" name="Rectangle 3"/>
          <p:cNvSpPr>
            <a:spLocks noChangeArrowheads="1"/>
          </p:cNvSpPr>
          <p:nvPr/>
        </p:nvSpPr>
        <p:spPr bwMode="auto">
          <a:xfrm>
            <a:off x="1098549" y="1371600"/>
            <a:ext cx="2852738" cy="457200"/>
          </a:xfrm>
          <a:prstGeom prst="rect">
            <a:avLst/>
          </a:prstGeom>
          <a:solidFill>
            <a:schemeClr val="accent6"/>
          </a:solidFill>
          <a:ln>
            <a:noFill/>
          </a:ln>
          <a:extLst/>
        </p:spPr>
        <p:txBody>
          <a:bodyPr wrap="none" anchor="ctr"/>
          <a:lstStyle/>
          <a:p>
            <a:pPr algn="ctr" defTabSz="457200" fontAlgn="base">
              <a:spcBef>
                <a:spcPct val="100000"/>
              </a:spcBef>
              <a:spcAft>
                <a:spcPct val="0"/>
              </a:spcAft>
            </a:pPr>
            <a:r>
              <a:rPr lang="en-US" sz="1200" b="1" dirty="0">
                <a:solidFill>
                  <a:prstClr val="white"/>
                </a:solidFill>
                <a:latin typeface="Century Gothic" panose="020B0502020202020204" pitchFamily="34" charset="0"/>
                <a:ea typeface="ＭＳ Ｐゴシック" charset="0"/>
                <a:cs typeface="Arial" panose="020B0604020202020204" pitchFamily="34" charset="0"/>
              </a:rPr>
              <a:t>VALUES FROM REVERSE </a:t>
            </a:r>
            <a:br>
              <a:rPr lang="en-US" sz="1200" b="1" dirty="0">
                <a:solidFill>
                  <a:prstClr val="white"/>
                </a:solidFill>
                <a:latin typeface="Century Gothic" panose="020B0502020202020204" pitchFamily="34" charset="0"/>
                <a:ea typeface="ＭＳ Ｐゴシック" charset="0"/>
                <a:cs typeface="Arial" panose="020B0604020202020204" pitchFamily="34" charset="0"/>
              </a:rPr>
            </a:br>
            <a:r>
              <a:rPr lang="en-US" sz="1200" b="1" dirty="0">
                <a:solidFill>
                  <a:prstClr val="white"/>
                </a:solidFill>
                <a:latin typeface="Century Gothic" panose="020B0502020202020204" pitchFamily="34" charset="0"/>
                <a:ea typeface="ＭＳ Ｐゴシック" charset="0"/>
                <a:cs typeface="Arial" panose="020B0604020202020204" pitchFamily="34" charset="0"/>
              </a:rPr>
              <a:t>INCOME STATEMENT</a:t>
            </a:r>
          </a:p>
        </p:txBody>
      </p:sp>
      <p:sp>
        <p:nvSpPr>
          <p:cNvPr id="58" name="Rectangle 4"/>
          <p:cNvSpPr>
            <a:spLocks noChangeArrowheads="1"/>
          </p:cNvSpPr>
          <p:nvPr/>
        </p:nvSpPr>
        <p:spPr bwMode="auto">
          <a:xfrm>
            <a:off x="2784475" y="3838039"/>
            <a:ext cx="1157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60" name="Rectangle 5"/>
          <p:cNvSpPr>
            <a:spLocks noChangeArrowheads="1"/>
          </p:cNvSpPr>
          <p:nvPr/>
        </p:nvSpPr>
        <p:spPr bwMode="auto">
          <a:xfrm>
            <a:off x="1093787" y="3838039"/>
            <a:ext cx="1690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Production Costs</a:t>
            </a:r>
          </a:p>
        </p:txBody>
      </p:sp>
      <p:sp>
        <p:nvSpPr>
          <p:cNvPr id="61" name="Rectangle 6"/>
          <p:cNvSpPr>
            <a:spLocks noChangeArrowheads="1"/>
          </p:cNvSpPr>
          <p:nvPr/>
        </p:nvSpPr>
        <p:spPr bwMode="auto">
          <a:xfrm>
            <a:off x="2784475" y="3585626"/>
            <a:ext cx="11572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62" name="Rectangle 7"/>
          <p:cNvSpPr>
            <a:spLocks noChangeArrowheads="1"/>
          </p:cNvSpPr>
          <p:nvPr/>
        </p:nvSpPr>
        <p:spPr bwMode="auto">
          <a:xfrm>
            <a:off x="1093787" y="3585626"/>
            <a:ext cx="16906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 Margins</a:t>
            </a:r>
          </a:p>
        </p:txBody>
      </p:sp>
      <p:sp>
        <p:nvSpPr>
          <p:cNvPr id="63" name="Rectangle 8"/>
          <p:cNvSpPr>
            <a:spLocks noChangeArrowheads="1"/>
          </p:cNvSpPr>
          <p:nvPr/>
        </p:nvSpPr>
        <p:spPr bwMode="auto">
          <a:xfrm>
            <a:off x="2784475" y="3333214"/>
            <a:ext cx="11572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64" name="Rectangle 9"/>
          <p:cNvSpPr>
            <a:spLocks noChangeArrowheads="1"/>
          </p:cNvSpPr>
          <p:nvPr/>
        </p:nvSpPr>
        <p:spPr bwMode="auto">
          <a:xfrm>
            <a:off x="1093787" y="3333214"/>
            <a:ext cx="169068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Allowed Costs</a:t>
            </a:r>
          </a:p>
        </p:txBody>
      </p:sp>
      <p:sp>
        <p:nvSpPr>
          <p:cNvPr id="65" name="Rectangle 10"/>
          <p:cNvSpPr>
            <a:spLocks noChangeArrowheads="1"/>
          </p:cNvSpPr>
          <p:nvPr/>
        </p:nvSpPr>
        <p:spPr bwMode="auto">
          <a:xfrm>
            <a:off x="2784475" y="3080801"/>
            <a:ext cx="11572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6" name="Rectangle 11"/>
          <p:cNvSpPr>
            <a:spLocks noChangeArrowheads="1"/>
          </p:cNvSpPr>
          <p:nvPr/>
        </p:nvSpPr>
        <p:spPr bwMode="auto">
          <a:xfrm>
            <a:off x="1093787" y="3080801"/>
            <a:ext cx="16906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7" name="Rectangle 12"/>
          <p:cNvSpPr>
            <a:spLocks noChangeArrowheads="1"/>
          </p:cNvSpPr>
          <p:nvPr/>
        </p:nvSpPr>
        <p:spPr bwMode="auto">
          <a:xfrm>
            <a:off x="2784475" y="2595026"/>
            <a:ext cx="11572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68" name="Rectangle 13"/>
          <p:cNvSpPr>
            <a:spLocks noChangeArrowheads="1"/>
          </p:cNvSpPr>
          <p:nvPr/>
        </p:nvSpPr>
        <p:spPr bwMode="auto">
          <a:xfrm>
            <a:off x="1093787" y="2595026"/>
            <a:ext cx="16906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 price</a:t>
            </a:r>
          </a:p>
        </p:txBody>
      </p:sp>
      <p:sp>
        <p:nvSpPr>
          <p:cNvPr id="69" name="Rectangle 14"/>
          <p:cNvSpPr>
            <a:spLocks noChangeArrowheads="1"/>
          </p:cNvSpPr>
          <p:nvPr/>
        </p:nvSpPr>
        <p:spPr bwMode="auto">
          <a:xfrm>
            <a:off x="2784475" y="2837914"/>
            <a:ext cx="11572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70" name="Rectangle 15"/>
          <p:cNvSpPr>
            <a:spLocks noChangeArrowheads="1"/>
          </p:cNvSpPr>
          <p:nvPr/>
        </p:nvSpPr>
        <p:spPr bwMode="auto">
          <a:xfrm>
            <a:off x="1093787" y="2837914"/>
            <a:ext cx="16906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Volume</a:t>
            </a:r>
          </a:p>
        </p:txBody>
      </p:sp>
      <p:sp>
        <p:nvSpPr>
          <p:cNvPr id="72" name="Rectangle 17"/>
          <p:cNvSpPr>
            <a:spLocks noChangeArrowheads="1"/>
          </p:cNvSpPr>
          <p:nvPr/>
        </p:nvSpPr>
        <p:spPr bwMode="auto">
          <a:xfrm>
            <a:off x="2784475" y="4114264"/>
            <a:ext cx="11572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73" name="Rectangle 18"/>
          <p:cNvSpPr>
            <a:spLocks noChangeArrowheads="1"/>
          </p:cNvSpPr>
          <p:nvPr/>
        </p:nvSpPr>
        <p:spPr bwMode="auto">
          <a:xfrm>
            <a:off x="1093787" y="4114264"/>
            <a:ext cx="169068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Variable/SG&amp;A Costs</a:t>
            </a:r>
          </a:p>
        </p:txBody>
      </p:sp>
      <p:sp>
        <p:nvSpPr>
          <p:cNvPr id="74" name="Rectangle 19"/>
          <p:cNvSpPr>
            <a:spLocks noChangeArrowheads="1"/>
          </p:cNvSpPr>
          <p:nvPr/>
        </p:nvSpPr>
        <p:spPr bwMode="auto">
          <a:xfrm>
            <a:off x="2784475" y="2352139"/>
            <a:ext cx="11572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75" name="Rectangle 20"/>
          <p:cNvSpPr>
            <a:spLocks noChangeArrowheads="1"/>
          </p:cNvSpPr>
          <p:nvPr/>
        </p:nvSpPr>
        <p:spPr bwMode="auto">
          <a:xfrm>
            <a:off x="1093787" y="2352139"/>
            <a:ext cx="16906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Required Revenues</a:t>
            </a:r>
          </a:p>
        </p:txBody>
      </p:sp>
      <p:sp>
        <p:nvSpPr>
          <p:cNvPr id="76" name="Rectangle 21"/>
          <p:cNvSpPr>
            <a:spLocks noChangeArrowheads="1"/>
          </p:cNvSpPr>
          <p:nvPr/>
        </p:nvSpPr>
        <p:spPr bwMode="auto">
          <a:xfrm>
            <a:off x="2784475" y="2109251"/>
            <a:ext cx="11572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77" name="Rectangle 22"/>
          <p:cNvSpPr>
            <a:spLocks noChangeArrowheads="1"/>
          </p:cNvSpPr>
          <p:nvPr/>
        </p:nvSpPr>
        <p:spPr bwMode="auto">
          <a:xfrm>
            <a:off x="1093787" y="2109251"/>
            <a:ext cx="16906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EBITDA Margins</a:t>
            </a:r>
          </a:p>
        </p:txBody>
      </p:sp>
      <p:sp>
        <p:nvSpPr>
          <p:cNvPr id="79" name="Rectangle 23"/>
          <p:cNvSpPr>
            <a:spLocks noChangeArrowheads="1"/>
          </p:cNvSpPr>
          <p:nvPr/>
        </p:nvSpPr>
        <p:spPr bwMode="auto">
          <a:xfrm>
            <a:off x="2784475" y="1866364"/>
            <a:ext cx="11572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80" name="Rectangle 24"/>
          <p:cNvSpPr>
            <a:spLocks noChangeArrowheads="1"/>
          </p:cNvSpPr>
          <p:nvPr/>
        </p:nvSpPr>
        <p:spPr bwMode="auto">
          <a:xfrm>
            <a:off x="1093787" y="1866364"/>
            <a:ext cx="16906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EBITDA</a:t>
            </a:r>
          </a:p>
        </p:txBody>
      </p:sp>
      <p:sp>
        <p:nvSpPr>
          <p:cNvPr id="91" name="Line 35"/>
          <p:cNvSpPr>
            <a:spLocks noChangeShapeType="1"/>
          </p:cNvSpPr>
          <p:nvPr/>
        </p:nvSpPr>
        <p:spPr bwMode="auto">
          <a:xfrm>
            <a:off x="1157287" y="2566451"/>
            <a:ext cx="26574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2" name="Line 36"/>
          <p:cNvSpPr>
            <a:spLocks noChangeShapeType="1"/>
          </p:cNvSpPr>
          <p:nvPr/>
        </p:nvSpPr>
        <p:spPr bwMode="auto">
          <a:xfrm>
            <a:off x="1157287" y="2096551"/>
            <a:ext cx="26606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3" name="Line 37"/>
          <p:cNvSpPr>
            <a:spLocks noChangeShapeType="1"/>
          </p:cNvSpPr>
          <p:nvPr/>
        </p:nvSpPr>
        <p:spPr bwMode="auto">
          <a:xfrm>
            <a:off x="1157287" y="3572926"/>
            <a:ext cx="26606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4" name="Text Box 38"/>
          <p:cNvSpPr txBox="1">
            <a:spLocks noChangeArrowheads="1"/>
          </p:cNvSpPr>
          <p:nvPr/>
        </p:nvSpPr>
        <p:spPr bwMode="auto">
          <a:xfrm>
            <a:off x="1797050" y="4357151"/>
            <a:ext cx="1666875"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30000"/>
              </a:spcBef>
              <a:spcAft>
                <a:spcPct val="0"/>
              </a:spcAft>
            </a:pPr>
            <a:r>
              <a:rPr lang="en-US" sz="700" dirty="0">
                <a:solidFill>
                  <a:srgbClr val="000000"/>
                </a:solidFill>
                <a:latin typeface="Arial" panose="020B0604020202020204" pitchFamily="34" charset="0"/>
                <a:cs typeface="Arial" panose="020B0604020202020204" pitchFamily="34" charset="0"/>
              </a:rPr>
              <a:t>*</a:t>
            </a:r>
            <a:r>
              <a:rPr lang="en-US" sz="700" dirty="0">
                <a:solidFill>
                  <a:srgbClr val="FF0000"/>
                </a:solidFill>
                <a:latin typeface="Arial" panose="020B0604020202020204" pitchFamily="34" charset="0"/>
                <a:cs typeface="Arial" panose="020B0604020202020204" pitchFamily="34" charset="0"/>
              </a:rPr>
              <a:t>Values in red are assumptions</a:t>
            </a:r>
          </a:p>
          <a:p>
            <a:pPr defTabSz="457200" eaLnBrk="1" fontAlgn="base" hangingPunct="1">
              <a:spcBef>
                <a:spcPct val="30000"/>
              </a:spcBef>
              <a:spcAft>
                <a:spcPct val="0"/>
              </a:spcAft>
            </a:pPr>
            <a:r>
              <a:rPr lang="en-US" sz="700" dirty="0">
                <a:solidFill>
                  <a:srgbClr val="000000"/>
                </a:solidFill>
                <a:latin typeface="Arial" panose="020B0604020202020204" pitchFamily="34" charset="0"/>
                <a:cs typeface="Arial" panose="020B0604020202020204" pitchFamily="34" charset="0"/>
              </a:rPr>
              <a:t>*Values in black are calculations</a:t>
            </a:r>
          </a:p>
        </p:txBody>
      </p:sp>
      <p:sp>
        <p:nvSpPr>
          <p:cNvPr id="102" name="Rectangle 44"/>
          <p:cNvSpPr>
            <a:spLocks noChangeArrowheads="1"/>
          </p:cNvSpPr>
          <p:nvPr/>
        </p:nvSpPr>
        <p:spPr bwMode="auto">
          <a:xfrm>
            <a:off x="5319420" y="2852536"/>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5" name="Rectangle 47"/>
          <p:cNvSpPr>
            <a:spLocks noChangeArrowheads="1"/>
          </p:cNvSpPr>
          <p:nvPr/>
        </p:nvSpPr>
        <p:spPr bwMode="auto">
          <a:xfrm>
            <a:off x="5319420" y="3843293"/>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6" name="Rectangle 48"/>
          <p:cNvSpPr>
            <a:spLocks noChangeArrowheads="1"/>
          </p:cNvSpPr>
          <p:nvPr/>
        </p:nvSpPr>
        <p:spPr bwMode="auto">
          <a:xfrm>
            <a:off x="7396894" y="4544499"/>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08" name="Rectangle 50"/>
          <p:cNvSpPr>
            <a:spLocks noChangeArrowheads="1"/>
          </p:cNvSpPr>
          <p:nvPr/>
        </p:nvSpPr>
        <p:spPr bwMode="auto">
          <a:xfrm>
            <a:off x="6179624" y="4544499"/>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Administrative</a:t>
            </a:r>
          </a:p>
        </p:txBody>
      </p:sp>
      <p:sp>
        <p:nvSpPr>
          <p:cNvPr id="109" name="Rectangle 51"/>
          <p:cNvSpPr>
            <a:spLocks noChangeArrowheads="1"/>
          </p:cNvSpPr>
          <p:nvPr/>
        </p:nvSpPr>
        <p:spPr bwMode="auto">
          <a:xfrm>
            <a:off x="7396894" y="4296810"/>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11" name="Rectangle 53"/>
          <p:cNvSpPr>
            <a:spLocks noChangeArrowheads="1"/>
          </p:cNvSpPr>
          <p:nvPr/>
        </p:nvSpPr>
        <p:spPr bwMode="auto">
          <a:xfrm>
            <a:off x="6179624" y="4296810"/>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Rent</a:t>
            </a:r>
          </a:p>
        </p:txBody>
      </p:sp>
      <p:sp>
        <p:nvSpPr>
          <p:cNvPr id="112" name="Rectangle 54"/>
          <p:cNvSpPr>
            <a:spLocks noChangeArrowheads="1"/>
          </p:cNvSpPr>
          <p:nvPr/>
        </p:nvSpPr>
        <p:spPr bwMode="auto">
          <a:xfrm>
            <a:off x="7396894" y="5083233"/>
            <a:ext cx="981931" cy="2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3" name="Rectangle 55"/>
          <p:cNvSpPr>
            <a:spLocks noChangeArrowheads="1"/>
          </p:cNvSpPr>
          <p:nvPr/>
        </p:nvSpPr>
        <p:spPr bwMode="auto">
          <a:xfrm>
            <a:off x="6536690" y="5083233"/>
            <a:ext cx="860204" cy="2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4" name="Rectangle 56"/>
          <p:cNvSpPr>
            <a:spLocks noChangeArrowheads="1"/>
          </p:cNvSpPr>
          <p:nvPr/>
        </p:nvSpPr>
        <p:spPr bwMode="auto">
          <a:xfrm>
            <a:off x="5319420" y="5083233"/>
            <a:ext cx="1217270" cy="2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5" name="Rectangle 57"/>
          <p:cNvSpPr>
            <a:spLocks noChangeArrowheads="1"/>
          </p:cNvSpPr>
          <p:nvPr/>
        </p:nvSpPr>
        <p:spPr bwMode="auto">
          <a:xfrm>
            <a:off x="7396894" y="2711217"/>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17" name="Rectangle 59"/>
          <p:cNvSpPr>
            <a:spLocks noChangeArrowheads="1"/>
          </p:cNvSpPr>
          <p:nvPr/>
        </p:nvSpPr>
        <p:spPr bwMode="auto">
          <a:xfrm>
            <a:off x="5319420" y="2843206"/>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8" name="Rectangle 60"/>
          <p:cNvSpPr>
            <a:spLocks noChangeArrowheads="1"/>
          </p:cNvSpPr>
          <p:nvPr/>
        </p:nvSpPr>
        <p:spPr bwMode="auto">
          <a:xfrm>
            <a:off x="7396894" y="2595517"/>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9" name="Rectangle 61"/>
          <p:cNvSpPr>
            <a:spLocks noChangeArrowheads="1"/>
          </p:cNvSpPr>
          <p:nvPr/>
        </p:nvSpPr>
        <p:spPr bwMode="auto">
          <a:xfrm>
            <a:off x="6536690" y="2595517"/>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0" name="Rectangle 62"/>
          <p:cNvSpPr>
            <a:spLocks noChangeArrowheads="1"/>
          </p:cNvSpPr>
          <p:nvPr/>
        </p:nvSpPr>
        <p:spPr bwMode="auto">
          <a:xfrm>
            <a:off x="6179624" y="2711217"/>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Equipment</a:t>
            </a:r>
          </a:p>
        </p:txBody>
      </p:sp>
      <p:sp>
        <p:nvSpPr>
          <p:cNvPr id="121" name="Rectangle 63"/>
          <p:cNvSpPr>
            <a:spLocks noChangeArrowheads="1"/>
          </p:cNvSpPr>
          <p:nvPr/>
        </p:nvSpPr>
        <p:spPr bwMode="auto">
          <a:xfrm>
            <a:off x="7396894" y="2448914"/>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23" name="Rectangle 65"/>
          <p:cNvSpPr>
            <a:spLocks noChangeArrowheads="1"/>
          </p:cNvSpPr>
          <p:nvPr/>
        </p:nvSpPr>
        <p:spPr bwMode="auto">
          <a:xfrm>
            <a:off x="5319420" y="2347828"/>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4" name="Rectangle 66"/>
          <p:cNvSpPr>
            <a:spLocks noChangeArrowheads="1"/>
          </p:cNvSpPr>
          <p:nvPr/>
        </p:nvSpPr>
        <p:spPr bwMode="auto">
          <a:xfrm>
            <a:off x="7396894" y="3595604"/>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26" name="Rectangle 68"/>
          <p:cNvSpPr>
            <a:spLocks noChangeArrowheads="1"/>
          </p:cNvSpPr>
          <p:nvPr/>
        </p:nvSpPr>
        <p:spPr bwMode="auto">
          <a:xfrm>
            <a:off x="6179624" y="3595604"/>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Marketing</a:t>
            </a:r>
          </a:p>
        </p:txBody>
      </p:sp>
      <p:sp>
        <p:nvSpPr>
          <p:cNvPr id="127" name="Rectangle 69"/>
          <p:cNvSpPr>
            <a:spLocks noChangeArrowheads="1"/>
          </p:cNvSpPr>
          <p:nvPr/>
        </p:nvSpPr>
        <p:spPr bwMode="auto">
          <a:xfrm>
            <a:off x="7396894" y="3347915"/>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28" name="Rectangle 70"/>
          <p:cNvSpPr>
            <a:spLocks noChangeArrowheads="1"/>
          </p:cNvSpPr>
          <p:nvPr/>
        </p:nvSpPr>
        <p:spPr bwMode="auto">
          <a:xfrm>
            <a:off x="6536690" y="3347915"/>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9" name="Rectangle 71"/>
          <p:cNvSpPr>
            <a:spLocks noChangeArrowheads="1"/>
          </p:cNvSpPr>
          <p:nvPr/>
        </p:nvSpPr>
        <p:spPr bwMode="auto">
          <a:xfrm>
            <a:off x="5319420" y="3347915"/>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Variable/SG&amp;A</a:t>
            </a:r>
          </a:p>
        </p:txBody>
      </p:sp>
      <p:sp>
        <p:nvSpPr>
          <p:cNvPr id="130" name="Rectangle 72"/>
          <p:cNvSpPr>
            <a:spLocks noChangeArrowheads="1"/>
          </p:cNvSpPr>
          <p:nvPr/>
        </p:nvSpPr>
        <p:spPr bwMode="auto">
          <a:xfrm>
            <a:off x="7396894" y="3059185"/>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1" name="Rectangle 73"/>
          <p:cNvSpPr>
            <a:spLocks noChangeArrowheads="1"/>
          </p:cNvSpPr>
          <p:nvPr/>
        </p:nvSpPr>
        <p:spPr bwMode="auto">
          <a:xfrm>
            <a:off x="6536690" y="3059185"/>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2" name="Rectangle 74"/>
          <p:cNvSpPr>
            <a:spLocks noChangeArrowheads="1"/>
          </p:cNvSpPr>
          <p:nvPr/>
        </p:nvSpPr>
        <p:spPr bwMode="auto">
          <a:xfrm>
            <a:off x="5319420" y="3100225"/>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3" name="Rectangle 75"/>
          <p:cNvSpPr>
            <a:spLocks noChangeArrowheads="1"/>
          </p:cNvSpPr>
          <p:nvPr/>
        </p:nvSpPr>
        <p:spPr bwMode="auto">
          <a:xfrm>
            <a:off x="7396894" y="4047628"/>
            <a:ext cx="981931"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34" name="Rectangle 76"/>
          <p:cNvSpPr>
            <a:spLocks noChangeArrowheads="1"/>
          </p:cNvSpPr>
          <p:nvPr/>
        </p:nvSpPr>
        <p:spPr bwMode="auto">
          <a:xfrm>
            <a:off x="6536690" y="4047628"/>
            <a:ext cx="860204"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5" name="Rectangle 77"/>
          <p:cNvSpPr>
            <a:spLocks noChangeArrowheads="1"/>
          </p:cNvSpPr>
          <p:nvPr/>
        </p:nvSpPr>
        <p:spPr bwMode="auto">
          <a:xfrm>
            <a:off x="6179624" y="4047628"/>
            <a:ext cx="1217270"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Overhead</a:t>
            </a:r>
          </a:p>
        </p:txBody>
      </p:sp>
      <p:sp>
        <p:nvSpPr>
          <p:cNvPr id="136" name="Rectangle 78"/>
          <p:cNvSpPr>
            <a:spLocks noChangeArrowheads="1"/>
          </p:cNvSpPr>
          <p:nvPr/>
        </p:nvSpPr>
        <p:spPr bwMode="auto">
          <a:xfrm>
            <a:off x="7396894" y="3799939"/>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37" name="Rectangle 79"/>
          <p:cNvSpPr>
            <a:spLocks noChangeArrowheads="1"/>
          </p:cNvSpPr>
          <p:nvPr/>
        </p:nvSpPr>
        <p:spPr bwMode="auto">
          <a:xfrm>
            <a:off x="6536690" y="3799939"/>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8" name="Rectangle 80"/>
          <p:cNvSpPr>
            <a:spLocks noChangeArrowheads="1"/>
          </p:cNvSpPr>
          <p:nvPr/>
        </p:nvSpPr>
        <p:spPr bwMode="auto">
          <a:xfrm>
            <a:off x="6179624" y="3799939"/>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Sales</a:t>
            </a:r>
          </a:p>
        </p:txBody>
      </p:sp>
      <p:sp>
        <p:nvSpPr>
          <p:cNvPr id="139" name="Rectangle 81"/>
          <p:cNvSpPr>
            <a:spLocks noChangeArrowheads="1"/>
          </p:cNvSpPr>
          <p:nvPr/>
        </p:nvSpPr>
        <p:spPr bwMode="auto">
          <a:xfrm>
            <a:off x="7396894" y="2098646"/>
            <a:ext cx="981931"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0" name="Rectangle 82"/>
          <p:cNvSpPr>
            <a:spLocks noChangeArrowheads="1"/>
          </p:cNvSpPr>
          <p:nvPr/>
        </p:nvSpPr>
        <p:spPr bwMode="auto">
          <a:xfrm>
            <a:off x="6536690" y="2098646"/>
            <a:ext cx="860204"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1" name="Rectangle 83"/>
          <p:cNvSpPr>
            <a:spLocks noChangeArrowheads="1"/>
          </p:cNvSpPr>
          <p:nvPr/>
        </p:nvSpPr>
        <p:spPr bwMode="auto">
          <a:xfrm>
            <a:off x="6179624" y="2442946"/>
            <a:ext cx="1217270"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Labor</a:t>
            </a:r>
          </a:p>
        </p:txBody>
      </p:sp>
      <p:sp>
        <p:nvSpPr>
          <p:cNvPr id="144" name="Rectangle 86"/>
          <p:cNvSpPr>
            <a:spLocks noChangeArrowheads="1"/>
          </p:cNvSpPr>
          <p:nvPr/>
        </p:nvSpPr>
        <p:spPr bwMode="auto">
          <a:xfrm>
            <a:off x="5319420" y="1842004"/>
            <a:ext cx="1217270" cy="2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5" name="Rectangle 87"/>
          <p:cNvSpPr>
            <a:spLocks noChangeArrowheads="1"/>
          </p:cNvSpPr>
          <p:nvPr/>
        </p:nvSpPr>
        <p:spPr bwMode="auto">
          <a:xfrm>
            <a:off x="7396894" y="2210554"/>
            <a:ext cx="981931" cy="25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47" name="Rectangle 89"/>
          <p:cNvSpPr>
            <a:spLocks noChangeArrowheads="1"/>
          </p:cNvSpPr>
          <p:nvPr/>
        </p:nvSpPr>
        <p:spPr bwMode="auto">
          <a:xfrm>
            <a:off x="6179624" y="2207570"/>
            <a:ext cx="1217270" cy="25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Materials</a:t>
            </a:r>
          </a:p>
        </p:txBody>
      </p:sp>
      <p:sp>
        <p:nvSpPr>
          <p:cNvPr id="148" name="Rectangle 90"/>
          <p:cNvSpPr>
            <a:spLocks noChangeArrowheads="1"/>
          </p:cNvSpPr>
          <p:nvPr/>
        </p:nvSpPr>
        <p:spPr bwMode="auto">
          <a:xfrm>
            <a:off x="7396894" y="1961372"/>
            <a:ext cx="981931"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49" name="Rectangle 91"/>
          <p:cNvSpPr>
            <a:spLocks noChangeArrowheads="1"/>
          </p:cNvSpPr>
          <p:nvPr/>
        </p:nvSpPr>
        <p:spPr bwMode="auto">
          <a:xfrm>
            <a:off x="6536690" y="1099313"/>
            <a:ext cx="860204"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ea typeface="ＭＳ Ｐゴシック" charset="0"/>
              <a:cs typeface="Calibri"/>
            </a:endParaRPr>
          </a:p>
        </p:txBody>
      </p:sp>
      <p:sp>
        <p:nvSpPr>
          <p:cNvPr id="150" name="Rectangle 92"/>
          <p:cNvSpPr>
            <a:spLocks noChangeArrowheads="1"/>
          </p:cNvSpPr>
          <p:nvPr/>
        </p:nvSpPr>
        <p:spPr bwMode="auto">
          <a:xfrm>
            <a:off x="5319420" y="1961372"/>
            <a:ext cx="1217270"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Production Costs</a:t>
            </a:r>
          </a:p>
        </p:txBody>
      </p:sp>
      <p:sp>
        <p:nvSpPr>
          <p:cNvPr id="98" name="Line 102"/>
          <p:cNvSpPr>
            <a:spLocks noChangeShapeType="1"/>
          </p:cNvSpPr>
          <p:nvPr/>
        </p:nvSpPr>
        <p:spPr bwMode="auto">
          <a:xfrm>
            <a:off x="5365406" y="2155346"/>
            <a:ext cx="2945793" cy="0"/>
          </a:xfrm>
          <a:prstGeom prst="line">
            <a:avLst/>
          </a:prstGeom>
          <a:noFill/>
          <a:ln w="9525">
            <a:solidFill>
              <a:srgbClr val="7D7D7D"/>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9" name="Line 103"/>
          <p:cNvSpPr>
            <a:spLocks noChangeShapeType="1"/>
          </p:cNvSpPr>
          <p:nvPr/>
        </p:nvSpPr>
        <p:spPr bwMode="auto">
          <a:xfrm>
            <a:off x="5365406" y="3546365"/>
            <a:ext cx="2945793" cy="0"/>
          </a:xfrm>
          <a:prstGeom prst="line">
            <a:avLst/>
          </a:prstGeom>
          <a:noFill/>
          <a:ln w="9525">
            <a:solidFill>
              <a:schemeClr val="accent5">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cxnSp>
        <p:nvCxnSpPr>
          <p:cNvPr id="160" name="AutoShape 104"/>
          <p:cNvCxnSpPr>
            <a:cxnSpLocks noChangeShapeType="1"/>
            <a:stCxn id="58" idx="3"/>
            <a:endCxn id="150" idx="1"/>
          </p:cNvCxnSpPr>
          <p:nvPr/>
        </p:nvCxnSpPr>
        <p:spPr bwMode="auto">
          <a:xfrm flipV="1">
            <a:off x="3941762" y="2085963"/>
            <a:ext cx="1377658" cy="1890189"/>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61" name="AutoShape 105"/>
          <p:cNvCxnSpPr>
            <a:cxnSpLocks noChangeShapeType="1"/>
            <a:stCxn id="72" idx="3"/>
            <a:endCxn id="129" idx="1"/>
          </p:cNvCxnSpPr>
          <p:nvPr/>
        </p:nvCxnSpPr>
        <p:spPr bwMode="auto">
          <a:xfrm flipV="1">
            <a:off x="3941762" y="3471760"/>
            <a:ext cx="1377658" cy="76871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62" name="AutoShape 106"/>
          <p:cNvSpPr>
            <a:spLocks noChangeArrowheads="1"/>
          </p:cNvSpPr>
          <p:nvPr/>
        </p:nvSpPr>
        <p:spPr bwMode="auto">
          <a:xfrm>
            <a:off x="2154803" y="4718889"/>
            <a:ext cx="741364" cy="498475"/>
          </a:xfrm>
          <a:prstGeom prst="downArrow">
            <a:avLst>
              <a:gd name="adj1" fmla="val 50000"/>
              <a:gd name="adj2" fmla="val 53390"/>
            </a:avLst>
          </a:prstGeom>
          <a:solidFill>
            <a:schemeClr val="tx1">
              <a:lumMod val="50000"/>
              <a:lumOff val="50000"/>
            </a:schemeClr>
          </a:solidFill>
          <a:ln w="9525">
            <a:no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3" name="Text Box 107"/>
          <p:cNvSpPr txBox="1">
            <a:spLocks noChangeArrowheads="1"/>
          </p:cNvSpPr>
          <p:nvPr/>
        </p:nvSpPr>
        <p:spPr bwMode="auto">
          <a:xfrm>
            <a:off x="763359" y="5283226"/>
            <a:ext cx="344532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ctr" defTabSz="457200" eaLnBrk="1" fontAlgn="base" hangingPunct="1">
              <a:spcBef>
                <a:spcPct val="30000"/>
              </a:spcBef>
              <a:spcAft>
                <a:spcPct val="0"/>
              </a:spcAft>
            </a:pPr>
            <a:r>
              <a:rPr lang="en-US" sz="1600" dirty="0">
                <a:solidFill>
                  <a:srgbClr val="000000"/>
                </a:solidFill>
                <a:latin typeface="Arial" panose="020B0604020202020204" pitchFamily="34" charset="0"/>
                <a:cs typeface="Arial" panose="020B0604020202020204" pitchFamily="34" charset="0"/>
              </a:rPr>
              <a:t>Based on a market share of XX% implied total market value:     </a:t>
            </a:r>
          </a:p>
          <a:p>
            <a:pPr algn="ctr" defTabSz="457200" eaLnBrk="1" fontAlgn="base" hangingPunct="1">
              <a:spcBef>
                <a:spcPct val="30000"/>
              </a:spcBef>
              <a:spcAft>
                <a:spcPct val="0"/>
              </a:spcAft>
            </a:pPr>
            <a:r>
              <a:rPr lang="en-US" sz="1600" b="1" dirty="0">
                <a:solidFill>
                  <a:srgbClr val="000000"/>
                </a:solidFill>
                <a:latin typeface="Arial" panose="020B0604020202020204" pitchFamily="34" charset="0"/>
                <a:cs typeface="Arial" panose="020B0604020202020204" pitchFamily="34" charset="0"/>
              </a:rPr>
              <a:t>$XXX billion</a:t>
            </a:r>
          </a:p>
        </p:txBody>
      </p:sp>
      <p:sp>
        <p:nvSpPr>
          <p:cNvPr id="164" name="Text Box 110"/>
          <p:cNvSpPr txBox="1">
            <a:spLocks noChangeArrowheads="1"/>
          </p:cNvSpPr>
          <p:nvPr/>
        </p:nvSpPr>
        <p:spPr bwMode="auto">
          <a:xfrm>
            <a:off x="5181600" y="5454272"/>
            <a:ext cx="3445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ctr" defTabSz="457200" eaLnBrk="1" fontAlgn="base" hangingPunct="1">
              <a:spcBef>
                <a:spcPct val="50000"/>
              </a:spcBef>
              <a:spcAft>
                <a:spcPct val="0"/>
              </a:spcAft>
            </a:pPr>
            <a:r>
              <a:rPr lang="en-US" sz="1600" dirty="0">
                <a:solidFill>
                  <a:srgbClr val="000000"/>
                </a:solidFill>
                <a:latin typeface="Arial" panose="020B0604020202020204" pitchFamily="34" charset="0"/>
                <a:cs typeface="Arial" panose="020B0604020202020204" pitchFamily="34" charset="0"/>
              </a:rPr>
              <a:t>Estimated costs at or below allowed values from reverse income statement analysis</a:t>
            </a:r>
          </a:p>
        </p:txBody>
      </p:sp>
      <p:sp>
        <p:nvSpPr>
          <p:cNvPr id="101" name="TextBox 100"/>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REVERSE INCOME STATEMENT</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04"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116" name="AutoShape 106"/>
          <p:cNvSpPr>
            <a:spLocks noChangeArrowheads="1"/>
          </p:cNvSpPr>
          <p:nvPr/>
        </p:nvSpPr>
        <p:spPr bwMode="auto">
          <a:xfrm>
            <a:off x="6596110" y="4935001"/>
            <a:ext cx="741364" cy="498475"/>
          </a:xfrm>
          <a:prstGeom prst="downArrow">
            <a:avLst>
              <a:gd name="adj1" fmla="val 50000"/>
              <a:gd name="adj2" fmla="val 53390"/>
            </a:avLst>
          </a:prstGeom>
          <a:solidFill>
            <a:schemeClr val="tx1">
              <a:lumMod val="50000"/>
              <a:lumOff val="50000"/>
            </a:schemeClr>
          </a:solidFill>
          <a:ln w="9525">
            <a:no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81" name="TextBox 8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82" name="TextBox 81"/>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11</a:t>
            </a:fld>
            <a:endParaRPr lang="en-US" sz="800" dirty="0">
              <a:solidFill>
                <a:prstClr val="black"/>
              </a:solidFill>
            </a:endParaRPr>
          </a:p>
        </p:txBody>
      </p:sp>
    </p:spTree>
    <p:extLst>
      <p:ext uri="{BB962C8B-B14F-4D97-AF65-F5344CB8AC3E}">
        <p14:creationId xmlns:p14="http://schemas.microsoft.com/office/powerpoint/2010/main" val="224513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47673" y="-1688301"/>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03090076"/>
              </p:ext>
            </p:extLst>
          </p:nvPr>
        </p:nvGraphicFramePr>
        <p:xfrm>
          <a:off x="457200" y="1259108"/>
          <a:ext cx="3958992" cy="2111316"/>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dirty="0">
                          <a:solidFill>
                            <a:srgbClr val="468272"/>
                          </a:solidFill>
                          <a:latin typeface="Arial" panose="020B0604020202020204" pitchFamily="34" charset="0"/>
                          <a:cs typeface="Arial" panose="020B0604020202020204" pitchFamily="34" charset="0"/>
                        </a:rPr>
                        <a:t>Assumption</a:t>
                      </a:r>
                      <a:r>
                        <a:rPr lang="en-US" sz="1200" baseline="0" dirty="0">
                          <a:solidFill>
                            <a:srgbClr val="468272"/>
                          </a:solidFill>
                          <a:latin typeface="Arial" panose="020B0604020202020204" pitchFamily="34" charset="0"/>
                          <a:cs typeface="Arial" panose="020B0604020202020204" pitchFamily="34" charset="0"/>
                        </a:rPr>
                        <a:t> Category 1: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a:t>
                      </a:r>
                      <a:r>
                        <a:rPr lang="en-US" sz="1200" i="1" baseline="0" dirty="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2"/>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3</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extLst>
                  <a:ext uri="{0D108BD9-81ED-4DB2-BD59-A6C34878D82A}">
                    <a16:rowId xmlns:a16="http://schemas.microsoft.com/office/drawing/2014/main" val="10003"/>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965473985"/>
              </p:ext>
            </p:extLst>
          </p:nvPr>
        </p:nvGraphicFramePr>
        <p:xfrm>
          <a:off x="4648200" y="1259108"/>
          <a:ext cx="3958992" cy="2111316"/>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dirty="0">
                          <a:solidFill>
                            <a:srgbClr val="468272"/>
                          </a:solidFill>
                          <a:latin typeface="Arial" panose="020B0604020202020204" pitchFamily="34" charset="0"/>
                          <a:cs typeface="Arial" panose="020B0604020202020204" pitchFamily="34" charset="0"/>
                        </a:rPr>
                        <a:t>Assumption</a:t>
                      </a:r>
                      <a:r>
                        <a:rPr lang="en-US" sz="1200" baseline="0" dirty="0">
                          <a:solidFill>
                            <a:srgbClr val="468272"/>
                          </a:solidFill>
                          <a:latin typeface="Arial" panose="020B0604020202020204" pitchFamily="34" charset="0"/>
                          <a:cs typeface="Arial" panose="020B0604020202020204" pitchFamily="34" charset="0"/>
                        </a:rPr>
                        <a:t> Category 2: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a:t>
                      </a:r>
                      <a:r>
                        <a:rPr lang="en-US" sz="1200" i="1" baseline="0" dirty="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2"/>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3</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extLst>
                  <a:ext uri="{0D108BD9-81ED-4DB2-BD59-A6C34878D82A}">
                    <a16:rowId xmlns:a16="http://schemas.microsoft.com/office/drawing/2014/main" val="10003"/>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63545623"/>
              </p:ext>
            </p:extLst>
          </p:nvPr>
        </p:nvGraphicFramePr>
        <p:xfrm>
          <a:off x="457200" y="3581400"/>
          <a:ext cx="3958992" cy="2111316"/>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kern="1200" dirty="0">
                          <a:solidFill>
                            <a:srgbClr val="468272"/>
                          </a:solidFill>
                          <a:latin typeface="Arial" panose="020B0604020202020204" pitchFamily="34" charset="0"/>
                          <a:ea typeface="+mn-ea"/>
                          <a:cs typeface="Arial" panose="020B0604020202020204" pitchFamily="34" charset="0"/>
                        </a:rPr>
                        <a:t>Assumption</a:t>
                      </a:r>
                      <a:r>
                        <a:rPr lang="en-US" sz="1200" baseline="0" dirty="0">
                          <a:solidFill>
                            <a:srgbClr val="468272"/>
                          </a:solidFill>
                          <a:latin typeface="Arial" panose="020B0604020202020204" pitchFamily="34" charset="0"/>
                          <a:cs typeface="Arial" panose="020B0604020202020204" pitchFamily="34" charset="0"/>
                        </a:rPr>
                        <a:t> Category 3: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a:t>
                      </a:r>
                      <a:r>
                        <a:rPr lang="en-US" sz="1200" i="1" baseline="0" dirty="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2"/>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3</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extLst>
                  <a:ext uri="{0D108BD9-81ED-4DB2-BD59-A6C34878D82A}">
                    <a16:rowId xmlns:a16="http://schemas.microsoft.com/office/drawing/2014/main" val="10003"/>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339872213"/>
              </p:ext>
            </p:extLst>
          </p:nvPr>
        </p:nvGraphicFramePr>
        <p:xfrm>
          <a:off x="4648200" y="3581400"/>
          <a:ext cx="3958992" cy="2111316"/>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dirty="0">
                          <a:solidFill>
                            <a:srgbClr val="468272"/>
                          </a:solidFill>
                          <a:latin typeface="Arial" panose="020B0604020202020204" pitchFamily="34" charset="0"/>
                          <a:cs typeface="Arial" panose="020B0604020202020204" pitchFamily="34" charset="0"/>
                        </a:rPr>
                        <a:t>Assumption</a:t>
                      </a:r>
                      <a:r>
                        <a:rPr lang="en-US" sz="1200" baseline="0" dirty="0">
                          <a:solidFill>
                            <a:srgbClr val="468272"/>
                          </a:solidFill>
                          <a:latin typeface="Arial" panose="020B0604020202020204" pitchFamily="34" charset="0"/>
                          <a:cs typeface="Arial" panose="020B0604020202020204" pitchFamily="34" charset="0"/>
                        </a:rPr>
                        <a:t> Category 4: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a:t>
                      </a:r>
                      <a:r>
                        <a:rPr lang="en-US" sz="1200" i="1" baseline="0" dirty="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2"/>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Assumption 3</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extLst>
                  <a:ext uri="{0D108BD9-81ED-4DB2-BD59-A6C34878D82A}">
                    <a16:rowId xmlns:a16="http://schemas.microsoft.com/office/drawing/2014/main" val="10003"/>
                  </a:ext>
                </a:extLst>
              </a:tr>
              <a:tr h="413529">
                <a:tc>
                  <a:txBody>
                    <a:bodyPr/>
                    <a:lstStyle/>
                    <a:p>
                      <a:pPr marL="0" indent="0">
                        <a:spcBef>
                          <a:spcPts val="0"/>
                        </a:spcBef>
                        <a:spcAft>
                          <a:spcPts val="300"/>
                        </a:spcAft>
                        <a:buFont typeface="Wingdings" pitchFamily="2" charset="2"/>
                        <a:buNone/>
                      </a:pPr>
                      <a:r>
                        <a:rPr lang="en-US" sz="1200" i="1" dirty="0">
                          <a:latin typeface="Arial" panose="020B0604020202020204" pitchFamily="34" charset="0"/>
                          <a:cs typeface="Arial" panose="020B0604020202020204" pitchFamily="34" charset="0"/>
                        </a:rPr>
                        <a:t>...</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8" name="TextBox 27"/>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prstClr val="black"/>
                </a:solidFill>
                <a:latin typeface="Century Gothic" panose="020B0502020202020204" pitchFamily="34" charset="0"/>
                <a:cs typeface="Arial" panose="020B0604020202020204" pitchFamily="34" charset="0"/>
              </a:rPr>
              <a:t>CRITICAL ASSUMPTIONS LIST</a:t>
            </a:r>
            <a:endParaRPr lang="en-US" sz="1200" dirty="0">
              <a:solidFill>
                <a:prstClr val="black"/>
              </a:solidFill>
              <a:latin typeface="Century Gothic" panose="020B0502020202020204" pitchFamily="34" charset="0"/>
              <a:cs typeface="Arial" panose="020B0604020202020204" pitchFamily="34" charset="0"/>
            </a:endParaRPr>
          </a:p>
        </p:txBody>
      </p:sp>
      <p:sp>
        <p:nvSpPr>
          <p:cNvPr id="29"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25" name="Group 24"/>
          <p:cNvGrpSpPr/>
          <p:nvPr/>
        </p:nvGrpSpPr>
        <p:grpSpPr>
          <a:xfrm>
            <a:off x="457200" y="5805160"/>
            <a:ext cx="3305175" cy="247650"/>
            <a:chOff x="1695450" y="6153150"/>
            <a:chExt cx="3305175" cy="247650"/>
          </a:xfrm>
        </p:grpSpPr>
        <p:grpSp>
          <p:nvGrpSpPr>
            <p:cNvPr id="26" name="Group 25"/>
            <p:cNvGrpSpPr/>
            <p:nvPr/>
          </p:nvGrpSpPr>
          <p:grpSpPr>
            <a:xfrm>
              <a:off x="1695450" y="6153150"/>
              <a:ext cx="2466975" cy="247650"/>
              <a:chOff x="1695450" y="6153150"/>
              <a:chExt cx="2466975" cy="247650"/>
            </a:xfrm>
          </p:grpSpPr>
          <p:sp>
            <p:nvSpPr>
              <p:cNvPr id="30" name="Rectangle 77"/>
              <p:cNvSpPr>
                <a:spLocks noChangeArrowheads="1"/>
              </p:cNvSpPr>
              <p:nvPr/>
            </p:nvSpPr>
            <p:spPr bwMode="auto">
              <a:xfrm>
                <a:off x="1695450" y="6194425"/>
                <a:ext cx="200025" cy="161925"/>
              </a:xfrm>
              <a:prstGeom prst="rect">
                <a:avLst/>
              </a:prstGeom>
              <a:solidFill>
                <a:srgbClr val="46827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1" name="Text Box 78"/>
              <p:cNvSpPr txBox="1">
                <a:spLocks noChangeArrowheads="1"/>
              </p:cNvSpPr>
              <p:nvPr/>
            </p:nvSpPr>
            <p:spPr bwMode="auto">
              <a:xfrm>
                <a:off x="1857375"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a:solidFill>
                      <a:srgbClr val="000000"/>
                    </a:solidFill>
                    <a:latin typeface="Arial" panose="020B0604020202020204" pitchFamily="34" charset="0"/>
                    <a:cs typeface="Arial" panose="020B0604020202020204" pitchFamily="34" charset="0"/>
                  </a:rPr>
                  <a:t>Low</a:t>
                </a:r>
              </a:p>
            </p:txBody>
          </p:sp>
          <p:sp>
            <p:nvSpPr>
              <p:cNvPr id="32" name="Rectangle 80"/>
              <p:cNvSpPr>
                <a:spLocks noChangeArrowheads="1"/>
              </p:cNvSpPr>
              <p:nvPr/>
            </p:nvSpPr>
            <p:spPr bwMode="auto">
              <a:xfrm>
                <a:off x="2247900" y="6194425"/>
                <a:ext cx="200025" cy="161925"/>
              </a:xfrm>
              <a:prstGeom prst="rect">
                <a:avLst/>
              </a:prstGeom>
              <a:solidFill>
                <a:schemeClr val="accent6"/>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3" name="Text Box 81"/>
              <p:cNvSpPr txBox="1">
                <a:spLocks noChangeArrowheads="1"/>
              </p:cNvSpPr>
              <p:nvPr/>
            </p:nvSpPr>
            <p:spPr bwMode="auto">
              <a:xfrm>
                <a:off x="2438400" y="6156325"/>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a:solidFill>
                      <a:srgbClr val="000000"/>
                    </a:solidFill>
                    <a:latin typeface="Arial" panose="020B0604020202020204" pitchFamily="34" charset="0"/>
                    <a:cs typeface="Arial" panose="020B0604020202020204" pitchFamily="34" charset="0"/>
                  </a:rPr>
                  <a:t>Moderate</a:t>
                </a:r>
              </a:p>
            </p:txBody>
          </p:sp>
          <p:sp>
            <p:nvSpPr>
              <p:cNvPr id="34" name="Rectangle 83"/>
              <p:cNvSpPr>
                <a:spLocks noChangeArrowheads="1"/>
              </p:cNvSpPr>
              <p:nvPr/>
            </p:nvSpPr>
            <p:spPr bwMode="auto">
              <a:xfrm>
                <a:off x="3124200" y="6194425"/>
                <a:ext cx="200025" cy="161925"/>
              </a:xfrm>
              <a:prstGeom prst="rect">
                <a:avLst/>
              </a:prstGeom>
              <a:solidFill>
                <a:schemeClr val="accent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grpSp>
        <p:sp>
          <p:nvSpPr>
            <p:cNvPr id="27" name="Text Box 84"/>
            <p:cNvSpPr txBox="1">
              <a:spLocks noChangeArrowheads="1"/>
            </p:cNvSpPr>
            <p:nvPr/>
          </p:nvSpPr>
          <p:spPr bwMode="auto">
            <a:xfrm>
              <a:off x="3276600"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a:solidFill>
                    <a:srgbClr val="000000"/>
                  </a:solidFill>
                  <a:latin typeface="Arial" panose="020B0604020202020204" pitchFamily="34" charset="0"/>
                  <a:cs typeface="Arial" panose="020B0604020202020204" pitchFamily="34" charset="0"/>
                </a:rPr>
                <a:t>High</a:t>
              </a:r>
            </a:p>
          </p:txBody>
        </p:sp>
      </p:grpSp>
      <p:sp>
        <p:nvSpPr>
          <p:cNvPr id="35" name="Text Box 78"/>
          <p:cNvSpPr txBox="1">
            <a:spLocks noChangeArrowheads="1"/>
          </p:cNvSpPr>
          <p:nvPr/>
        </p:nvSpPr>
        <p:spPr bwMode="auto">
          <a:xfrm>
            <a:off x="2430012" y="5791200"/>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a:solidFill>
                  <a:srgbClr val="000000"/>
                </a:solidFill>
                <a:latin typeface="Arial" panose="020B0604020202020204" pitchFamily="34" charset="0"/>
                <a:cs typeface="Arial" panose="020B0604020202020204" pitchFamily="34" charset="0"/>
              </a:rPr>
              <a:t>*Deal-killer potential is based on a combined view of impact and level of confidence</a:t>
            </a:r>
          </a:p>
        </p:txBody>
      </p:sp>
      <p:sp>
        <p:nvSpPr>
          <p:cNvPr id="18" name="TextBox 17"/>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19" name="TextBox 18"/>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12</a:t>
            </a:fld>
            <a:endParaRPr lang="en-US" sz="800" dirty="0">
              <a:solidFill>
                <a:prstClr val="black"/>
              </a:solidFill>
            </a:endParaRPr>
          </a:p>
        </p:txBody>
      </p:sp>
    </p:spTree>
    <p:extLst>
      <p:ext uri="{BB962C8B-B14F-4D97-AF65-F5344CB8AC3E}">
        <p14:creationId xmlns:p14="http://schemas.microsoft.com/office/powerpoint/2010/main" val="333900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6895" y="-1722924"/>
            <a:ext cx="555625" cy="5069419"/>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cxnSp>
        <p:nvCxnSpPr>
          <p:cNvPr id="7" name="Straight Connector 6"/>
          <p:cNvCxnSpPr/>
          <p:nvPr/>
        </p:nvCxnSpPr>
        <p:spPr>
          <a:xfrm>
            <a:off x="4050379" y="662078"/>
            <a:ext cx="1667435" cy="299415"/>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085555084"/>
              </p:ext>
            </p:extLst>
          </p:nvPr>
        </p:nvGraphicFramePr>
        <p:xfrm>
          <a:off x="508504" y="1194500"/>
          <a:ext cx="8249131" cy="5053899"/>
        </p:xfrm>
        <a:graphic>
          <a:graphicData uri="http://schemas.openxmlformats.org/drawingml/2006/table">
            <a:tbl>
              <a:tblPr firstRow="1" bandRow="1">
                <a:tableStyleId>{BDBED569-4797-4DF1-A0F4-6AAB3CD982D8}</a:tableStyleId>
              </a:tblPr>
              <a:tblGrid>
                <a:gridCol w="1941805">
                  <a:extLst>
                    <a:ext uri="{9D8B030D-6E8A-4147-A177-3AD203B41FA5}">
                      <a16:colId xmlns:a16="http://schemas.microsoft.com/office/drawing/2014/main" val="20000"/>
                    </a:ext>
                  </a:extLst>
                </a:gridCol>
                <a:gridCol w="2502691">
                  <a:extLst>
                    <a:ext uri="{9D8B030D-6E8A-4147-A177-3AD203B41FA5}">
                      <a16:colId xmlns:a16="http://schemas.microsoft.com/office/drawing/2014/main" val="20001"/>
                    </a:ext>
                  </a:extLst>
                </a:gridCol>
                <a:gridCol w="743099">
                  <a:extLst>
                    <a:ext uri="{9D8B030D-6E8A-4147-A177-3AD203B41FA5}">
                      <a16:colId xmlns:a16="http://schemas.microsoft.com/office/drawing/2014/main" val="20002"/>
                    </a:ext>
                  </a:extLst>
                </a:gridCol>
                <a:gridCol w="255128">
                  <a:extLst>
                    <a:ext uri="{9D8B030D-6E8A-4147-A177-3AD203B41FA5}">
                      <a16:colId xmlns:a16="http://schemas.microsoft.com/office/drawing/2014/main" val="20003"/>
                    </a:ext>
                  </a:extLst>
                </a:gridCol>
                <a:gridCol w="255128">
                  <a:extLst>
                    <a:ext uri="{9D8B030D-6E8A-4147-A177-3AD203B41FA5}">
                      <a16:colId xmlns:a16="http://schemas.microsoft.com/office/drawing/2014/main" val="20004"/>
                    </a:ext>
                  </a:extLst>
                </a:gridCol>
                <a:gridCol w="255128">
                  <a:extLst>
                    <a:ext uri="{9D8B030D-6E8A-4147-A177-3AD203B41FA5}">
                      <a16:colId xmlns:a16="http://schemas.microsoft.com/office/drawing/2014/main" val="20005"/>
                    </a:ext>
                  </a:extLst>
                </a:gridCol>
                <a:gridCol w="255128">
                  <a:extLst>
                    <a:ext uri="{9D8B030D-6E8A-4147-A177-3AD203B41FA5}">
                      <a16:colId xmlns:a16="http://schemas.microsoft.com/office/drawing/2014/main" val="20006"/>
                    </a:ext>
                  </a:extLst>
                </a:gridCol>
                <a:gridCol w="255128">
                  <a:extLst>
                    <a:ext uri="{9D8B030D-6E8A-4147-A177-3AD203B41FA5}">
                      <a16:colId xmlns:a16="http://schemas.microsoft.com/office/drawing/2014/main" val="20007"/>
                    </a:ext>
                  </a:extLst>
                </a:gridCol>
                <a:gridCol w="255128">
                  <a:extLst>
                    <a:ext uri="{9D8B030D-6E8A-4147-A177-3AD203B41FA5}">
                      <a16:colId xmlns:a16="http://schemas.microsoft.com/office/drawing/2014/main" val="20008"/>
                    </a:ext>
                  </a:extLst>
                </a:gridCol>
                <a:gridCol w="255128">
                  <a:extLst>
                    <a:ext uri="{9D8B030D-6E8A-4147-A177-3AD203B41FA5}">
                      <a16:colId xmlns:a16="http://schemas.microsoft.com/office/drawing/2014/main" val="20009"/>
                    </a:ext>
                  </a:extLst>
                </a:gridCol>
                <a:gridCol w="255128">
                  <a:extLst>
                    <a:ext uri="{9D8B030D-6E8A-4147-A177-3AD203B41FA5}">
                      <a16:colId xmlns:a16="http://schemas.microsoft.com/office/drawing/2014/main" val="20010"/>
                    </a:ext>
                  </a:extLst>
                </a:gridCol>
                <a:gridCol w="255128">
                  <a:extLst>
                    <a:ext uri="{9D8B030D-6E8A-4147-A177-3AD203B41FA5}">
                      <a16:colId xmlns:a16="http://schemas.microsoft.com/office/drawing/2014/main" val="20011"/>
                    </a:ext>
                  </a:extLst>
                </a:gridCol>
                <a:gridCol w="255128">
                  <a:extLst>
                    <a:ext uri="{9D8B030D-6E8A-4147-A177-3AD203B41FA5}">
                      <a16:colId xmlns:a16="http://schemas.microsoft.com/office/drawing/2014/main" val="20012"/>
                    </a:ext>
                  </a:extLst>
                </a:gridCol>
                <a:gridCol w="255128">
                  <a:extLst>
                    <a:ext uri="{9D8B030D-6E8A-4147-A177-3AD203B41FA5}">
                      <a16:colId xmlns:a16="http://schemas.microsoft.com/office/drawing/2014/main" val="20013"/>
                    </a:ext>
                  </a:extLst>
                </a:gridCol>
                <a:gridCol w="255128">
                  <a:extLst>
                    <a:ext uri="{9D8B030D-6E8A-4147-A177-3AD203B41FA5}">
                      <a16:colId xmlns:a16="http://schemas.microsoft.com/office/drawing/2014/main" val="20014"/>
                    </a:ext>
                  </a:extLst>
                </a:gridCol>
              </a:tblGrid>
              <a:tr h="363721">
                <a:tc>
                  <a:txBody>
                    <a:bodyPr/>
                    <a:lstStyle/>
                    <a:p>
                      <a:r>
                        <a:rPr lang="en-US" sz="1200" b="1" u="none" kern="1200" baseline="0" dirty="0">
                          <a:solidFill>
                            <a:srgbClr val="468272"/>
                          </a:solidFill>
                          <a:latin typeface="Century Gothic" panose="020B0502020202020204" pitchFamily="34" charset="0"/>
                          <a:ea typeface="+mn-ea"/>
                          <a:cs typeface="Arial" pitchFamily="34" charset="0"/>
                        </a:rPr>
                        <a:t>ASSUMPTIONS</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r>
                        <a:rPr lang="en-US" sz="1200" b="1" dirty="0">
                          <a:solidFill>
                            <a:srgbClr val="468272"/>
                          </a:solidFill>
                          <a:latin typeface="Century Gothic" panose="020B0502020202020204" pitchFamily="34" charset="0"/>
                          <a:cs typeface="Arial" pitchFamily="34" charset="0"/>
                        </a:rPr>
                        <a:t>LEARNING TESTS &amp; COST</a:t>
                      </a:r>
                    </a:p>
                  </a:txBody>
                  <a:tcPr marR="42521" marT="17009" marB="17009"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r"/>
                      <a:r>
                        <a:rPr lang="en-US" sz="1200" b="1" dirty="0">
                          <a:solidFill>
                            <a:srgbClr val="468272"/>
                          </a:solidFill>
                          <a:latin typeface="Century Gothic" panose="020B0502020202020204" pitchFamily="34" charset="0"/>
                          <a:cs typeface="Arial" pitchFamily="34" charset="0"/>
                        </a:rPr>
                        <a:t>WEEK</a:t>
                      </a:r>
                    </a:p>
                  </a:txBody>
                  <a:tcPr marL="42521" marR="42521" marT="17009" marB="17009"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3</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4</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5</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6</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7</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8</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9</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10</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27818">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endParaRPr lang="en-US" sz="900" b="1" u="none" kern="1200" baseline="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27818">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8719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endParaRPr lang="en-US" sz="900" b="1" u="none" kern="1200" baseline="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8719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6503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6503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65037">
                <a:tc>
                  <a:txBody>
                    <a:bodyPr/>
                    <a:lstStyle/>
                    <a:p>
                      <a:r>
                        <a:rPr lang="en-US" sz="900" dirty="0">
                          <a:solidFill>
                            <a:schemeClr val="tx1">
                              <a:lumMod val="95000"/>
                              <a:lumOff val="5000"/>
                            </a:schemeClr>
                          </a:solidFill>
                          <a:latin typeface="Arial" panose="020B0604020202020204" pitchFamily="34" charset="0"/>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7"/>
                  </a:ext>
                </a:extLst>
              </a:tr>
              <a:tr h="56503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8"/>
                  </a:ext>
                </a:extLst>
              </a:tr>
            </a:tbl>
          </a:graphicData>
        </a:graphic>
      </p:graphicFrame>
      <p:sp>
        <p:nvSpPr>
          <p:cNvPr id="14" name="TextBox 13"/>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90 DAY TEST &amp; LEARN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5"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12" name="Flowchart: Decision 11"/>
          <p:cNvSpPr/>
          <p:nvPr/>
        </p:nvSpPr>
        <p:spPr bwMode="auto">
          <a:xfrm>
            <a:off x="533400" y="6370638"/>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3" name="Text Box 78"/>
          <p:cNvSpPr txBox="1">
            <a:spLocks noChangeArrowheads="1"/>
          </p:cNvSpPr>
          <p:nvPr/>
        </p:nvSpPr>
        <p:spPr bwMode="auto">
          <a:xfrm>
            <a:off x="690562" y="6367790"/>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a:solidFill>
                  <a:srgbClr val="000000"/>
                </a:solidFill>
                <a:latin typeface="Arial" panose="020B0604020202020204" pitchFamily="34" charset="0"/>
                <a:cs typeface="Arial" panose="020B0604020202020204" pitchFamily="34" charset="0"/>
              </a:rPr>
              <a:t>Key test and learn plan milestones</a:t>
            </a:r>
          </a:p>
        </p:txBody>
      </p:sp>
      <p:sp>
        <p:nvSpPr>
          <p:cNvPr id="16" name="Flowchart: Decision 15"/>
          <p:cNvSpPr/>
          <p:nvPr/>
        </p:nvSpPr>
        <p:spPr bwMode="auto">
          <a:xfrm>
            <a:off x="6629400" y="236220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7" name="Flowchart: Decision 16"/>
          <p:cNvSpPr/>
          <p:nvPr/>
        </p:nvSpPr>
        <p:spPr bwMode="auto">
          <a:xfrm>
            <a:off x="7136482" y="358140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9" name="Flowchart: Decision 18"/>
          <p:cNvSpPr/>
          <p:nvPr/>
        </p:nvSpPr>
        <p:spPr bwMode="auto">
          <a:xfrm>
            <a:off x="8153400" y="530158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20" name="TextBox 19"/>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21" name="TextBox 20"/>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13</a:t>
            </a:fld>
            <a:endParaRPr lang="en-US" sz="800" dirty="0">
              <a:solidFill>
                <a:prstClr val="black"/>
              </a:solidFill>
            </a:endParaRPr>
          </a:p>
        </p:txBody>
      </p:sp>
    </p:spTree>
    <p:extLst>
      <p:ext uri="{BB962C8B-B14F-4D97-AF65-F5344CB8AC3E}">
        <p14:creationId xmlns:p14="http://schemas.microsoft.com/office/powerpoint/2010/main" val="3977448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p:txBody>
          <a:bodyPr/>
          <a:lstStyle/>
          <a:p>
            <a:endParaRPr lang="en-US" dirty="0"/>
          </a:p>
        </p:txBody>
      </p:sp>
      <p:pic>
        <p:nvPicPr>
          <p:cNvPr id="1026" name="Picture 2" descr="C:\Users\cspanakos\Desktop\Innosight\Visualization Library\Mobile Morsels Pictures\TRACY &amp; SY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5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15000"/>
            <a:ext cx="9144000" cy="762000"/>
          </a:xfrm>
          <a:prstGeom prst="rect">
            <a:avLst/>
          </a:prstGeom>
          <a:solidFill>
            <a:schemeClr val="tx1"/>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spc="600" dirty="0">
                <a:solidFill>
                  <a:prstClr val="white"/>
                </a:solidFill>
                <a:latin typeface="Century Gothic" panose="020B0502020202020204" pitchFamily="34" charset="0"/>
              </a:rPr>
              <a:t>KRAFT MINI BUSINESS PLAN EXAMPLE</a:t>
            </a:r>
          </a:p>
        </p:txBody>
      </p:sp>
      <p:sp>
        <p:nvSpPr>
          <p:cNvPr id="5" name="Rectangle 4"/>
          <p:cNvSpPr/>
          <p:nvPr/>
        </p:nvSpPr>
        <p:spPr>
          <a:xfrm>
            <a:off x="-18199" y="6629400"/>
            <a:ext cx="9162198" cy="228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white"/>
                </a:solidFill>
              </a:rPr>
              <a:t>NOTE – SOME FACTS IN THIS EXAMPLE HAVE BEEN DISGUISED, IN THE INTEREST OF CONFIDENTIALITY</a:t>
            </a:r>
          </a:p>
        </p:txBody>
      </p:sp>
    </p:spTree>
    <p:extLst>
      <p:ext uri="{BB962C8B-B14F-4D97-AF65-F5344CB8AC3E}">
        <p14:creationId xmlns:p14="http://schemas.microsoft.com/office/powerpoint/2010/main" val="34012254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3" name="Group 2"/>
          <p:cNvGrpSpPr/>
          <p:nvPr/>
        </p:nvGrpSpPr>
        <p:grpSpPr>
          <a:xfrm>
            <a:off x="-1403181" y="422509"/>
            <a:ext cx="10547181" cy="6768900"/>
            <a:chOff x="-1403181" y="422509"/>
            <a:chExt cx="10547181" cy="6768900"/>
          </a:xfrm>
        </p:grpSpPr>
        <p:sp>
          <p:nvSpPr>
            <p:cNvPr id="5" name="Rectangle 4"/>
            <p:cNvSpPr/>
            <p:nvPr/>
          </p:nvSpPr>
          <p:spPr>
            <a:xfrm rot="5400000">
              <a:off x="844494" y="-1825166"/>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pSp>
          <p:nvGrpSpPr>
            <p:cNvPr id="31" name="Group 58"/>
            <p:cNvGrpSpPr/>
            <p:nvPr/>
          </p:nvGrpSpPr>
          <p:grpSpPr>
            <a:xfrm>
              <a:off x="457200" y="1219200"/>
              <a:ext cx="4150579" cy="5192716"/>
              <a:chOff x="3030333" y="1447801"/>
              <a:chExt cx="3012568" cy="3733798"/>
            </a:xfrm>
          </p:grpSpPr>
          <p:sp>
            <p:nvSpPr>
              <p:cNvPr id="32" name="Rectangle 31"/>
              <p:cNvSpPr/>
              <p:nvPr/>
            </p:nvSpPr>
            <p:spPr>
              <a:xfrm>
                <a:off x="3030333" y="1609554"/>
                <a:ext cx="3012568" cy="3572045"/>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nvGrpSpPr>
              <p:cNvPr id="33" name="Group 60"/>
              <p:cNvGrpSpPr/>
              <p:nvPr/>
            </p:nvGrpSpPr>
            <p:grpSpPr>
              <a:xfrm>
                <a:off x="3221525" y="1447804"/>
                <a:ext cx="2621506" cy="359015"/>
                <a:chOff x="3221525" y="1447804"/>
                <a:chExt cx="2621506" cy="359015"/>
              </a:xfrm>
            </p:grpSpPr>
            <p:grpSp>
              <p:nvGrpSpPr>
                <p:cNvPr id="34" name="Group 72"/>
                <p:cNvGrpSpPr/>
                <p:nvPr/>
              </p:nvGrpSpPr>
              <p:grpSpPr>
                <a:xfrm>
                  <a:off x="3221525" y="1447804"/>
                  <a:ext cx="111512" cy="359015"/>
                  <a:chOff x="1243538" y="2195302"/>
                  <a:chExt cx="274320" cy="883178"/>
                </a:xfrm>
              </p:grpSpPr>
              <p:sp>
                <p:nvSpPr>
                  <p:cNvPr id="80" name="Oval 7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81" name="Rounded Rectangle 8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5" name="Group 80"/>
                <p:cNvGrpSpPr/>
                <p:nvPr/>
              </p:nvGrpSpPr>
              <p:grpSpPr>
                <a:xfrm>
                  <a:off x="3387971" y="1447804"/>
                  <a:ext cx="111512" cy="359015"/>
                  <a:chOff x="1243538" y="2195302"/>
                  <a:chExt cx="274320" cy="883178"/>
                </a:xfrm>
              </p:grpSpPr>
              <p:sp>
                <p:nvSpPr>
                  <p:cNvPr id="78" name="Oval 7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9" name="Rounded Rectangle 7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6" name="Group 88"/>
                <p:cNvGrpSpPr/>
                <p:nvPr/>
              </p:nvGrpSpPr>
              <p:grpSpPr>
                <a:xfrm>
                  <a:off x="3554417" y="1447804"/>
                  <a:ext cx="111512" cy="359015"/>
                  <a:chOff x="1243538" y="2195302"/>
                  <a:chExt cx="274320" cy="883178"/>
                </a:xfrm>
              </p:grpSpPr>
              <p:sp>
                <p:nvSpPr>
                  <p:cNvPr id="76" name="Oval 7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7" name="Rounded Rectangle 7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7" name="Group 102"/>
                <p:cNvGrpSpPr/>
                <p:nvPr/>
              </p:nvGrpSpPr>
              <p:grpSpPr>
                <a:xfrm>
                  <a:off x="3720862" y="1447804"/>
                  <a:ext cx="111512" cy="359015"/>
                  <a:chOff x="1243538" y="2195302"/>
                  <a:chExt cx="274320" cy="883178"/>
                </a:xfrm>
              </p:grpSpPr>
              <p:sp>
                <p:nvSpPr>
                  <p:cNvPr id="74" name="Oval 7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5" name="Rounded Rectangle 7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8" name="Group 104"/>
                <p:cNvGrpSpPr/>
                <p:nvPr/>
              </p:nvGrpSpPr>
              <p:grpSpPr>
                <a:xfrm>
                  <a:off x="3887308" y="1447804"/>
                  <a:ext cx="111512" cy="359015"/>
                  <a:chOff x="1243538" y="2195302"/>
                  <a:chExt cx="274320" cy="883178"/>
                </a:xfrm>
              </p:grpSpPr>
              <p:sp>
                <p:nvSpPr>
                  <p:cNvPr id="72" name="Oval 7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3" name="Rounded Rectangle 7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9" name="Group 105"/>
                <p:cNvGrpSpPr/>
                <p:nvPr/>
              </p:nvGrpSpPr>
              <p:grpSpPr>
                <a:xfrm>
                  <a:off x="4053754" y="1447804"/>
                  <a:ext cx="111512" cy="359015"/>
                  <a:chOff x="1243538" y="2195302"/>
                  <a:chExt cx="274320" cy="883178"/>
                </a:xfrm>
              </p:grpSpPr>
              <p:sp>
                <p:nvSpPr>
                  <p:cNvPr id="70" name="Oval 6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1" name="Rounded Rectangle 7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0" name="Group 106"/>
                <p:cNvGrpSpPr/>
                <p:nvPr/>
              </p:nvGrpSpPr>
              <p:grpSpPr>
                <a:xfrm>
                  <a:off x="4220200" y="1447804"/>
                  <a:ext cx="111512" cy="359015"/>
                  <a:chOff x="1243538" y="2195302"/>
                  <a:chExt cx="274320" cy="883178"/>
                </a:xfrm>
              </p:grpSpPr>
              <p:sp>
                <p:nvSpPr>
                  <p:cNvPr id="68" name="Oval 6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9" name="Rounded Rectangle 6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1" name="Group 107"/>
                <p:cNvGrpSpPr/>
                <p:nvPr/>
              </p:nvGrpSpPr>
              <p:grpSpPr>
                <a:xfrm>
                  <a:off x="4386646" y="1447804"/>
                  <a:ext cx="111512" cy="359015"/>
                  <a:chOff x="1243538" y="2195302"/>
                  <a:chExt cx="274320" cy="883178"/>
                </a:xfrm>
              </p:grpSpPr>
              <p:sp>
                <p:nvSpPr>
                  <p:cNvPr id="66" name="Oval 6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7" name="Rounded Rectangle 6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2" name="Group 109"/>
                <p:cNvGrpSpPr/>
                <p:nvPr/>
              </p:nvGrpSpPr>
              <p:grpSpPr>
                <a:xfrm>
                  <a:off x="4553092" y="1447804"/>
                  <a:ext cx="111512" cy="359015"/>
                  <a:chOff x="1243538" y="2195302"/>
                  <a:chExt cx="274320" cy="883178"/>
                </a:xfrm>
              </p:grpSpPr>
              <p:sp>
                <p:nvSpPr>
                  <p:cNvPr id="64" name="Oval 6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5" name="Rounded Rectangle 6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3" name="Group 113"/>
                <p:cNvGrpSpPr/>
                <p:nvPr/>
              </p:nvGrpSpPr>
              <p:grpSpPr>
                <a:xfrm>
                  <a:off x="4719538" y="1447804"/>
                  <a:ext cx="111512" cy="359015"/>
                  <a:chOff x="1243538" y="2195302"/>
                  <a:chExt cx="274320" cy="883178"/>
                </a:xfrm>
              </p:grpSpPr>
              <p:sp>
                <p:nvSpPr>
                  <p:cNvPr id="62" name="Oval 6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3" name="Rounded Rectangle 6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4" name="Group 114"/>
                <p:cNvGrpSpPr/>
                <p:nvPr/>
              </p:nvGrpSpPr>
              <p:grpSpPr>
                <a:xfrm>
                  <a:off x="4899290" y="1447804"/>
                  <a:ext cx="111512" cy="359015"/>
                  <a:chOff x="1243538" y="2195302"/>
                  <a:chExt cx="274320" cy="883178"/>
                </a:xfrm>
              </p:grpSpPr>
              <p:sp>
                <p:nvSpPr>
                  <p:cNvPr id="60" name="Oval 5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1" name="Rounded Rectangle 6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5" name="Group 115"/>
                <p:cNvGrpSpPr/>
                <p:nvPr/>
              </p:nvGrpSpPr>
              <p:grpSpPr>
                <a:xfrm>
                  <a:off x="5065736" y="1447804"/>
                  <a:ext cx="111512" cy="359015"/>
                  <a:chOff x="1243538" y="2195302"/>
                  <a:chExt cx="274320" cy="883178"/>
                </a:xfrm>
              </p:grpSpPr>
              <p:sp>
                <p:nvSpPr>
                  <p:cNvPr id="58" name="Oval 5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9" name="Rounded Rectangle 5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6" name="Group 116"/>
                <p:cNvGrpSpPr/>
                <p:nvPr/>
              </p:nvGrpSpPr>
              <p:grpSpPr>
                <a:xfrm>
                  <a:off x="5232182" y="1447804"/>
                  <a:ext cx="111512" cy="359015"/>
                  <a:chOff x="1243538" y="2195302"/>
                  <a:chExt cx="274320" cy="883178"/>
                </a:xfrm>
              </p:grpSpPr>
              <p:sp>
                <p:nvSpPr>
                  <p:cNvPr id="56" name="Oval 5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7" name="Rounded Rectangle 5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7" name="Group 117"/>
                <p:cNvGrpSpPr/>
                <p:nvPr/>
              </p:nvGrpSpPr>
              <p:grpSpPr>
                <a:xfrm>
                  <a:off x="5398627" y="1447804"/>
                  <a:ext cx="111512" cy="359015"/>
                  <a:chOff x="1243538" y="2195302"/>
                  <a:chExt cx="274320" cy="883178"/>
                </a:xfrm>
              </p:grpSpPr>
              <p:sp>
                <p:nvSpPr>
                  <p:cNvPr id="54" name="Oval 5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5" name="Rounded Rectangle 5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8" name="Group 118"/>
                <p:cNvGrpSpPr/>
                <p:nvPr/>
              </p:nvGrpSpPr>
              <p:grpSpPr>
                <a:xfrm>
                  <a:off x="5565073" y="1447804"/>
                  <a:ext cx="111512" cy="359015"/>
                  <a:chOff x="1243538" y="2195302"/>
                  <a:chExt cx="274320" cy="883178"/>
                </a:xfrm>
              </p:grpSpPr>
              <p:sp>
                <p:nvSpPr>
                  <p:cNvPr id="52" name="Oval 5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3" name="Rounded Rectangle 5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9" name="Group 119"/>
                <p:cNvGrpSpPr/>
                <p:nvPr/>
              </p:nvGrpSpPr>
              <p:grpSpPr>
                <a:xfrm>
                  <a:off x="5731519" y="1447804"/>
                  <a:ext cx="111512" cy="359015"/>
                  <a:chOff x="1243538" y="2195302"/>
                  <a:chExt cx="274320" cy="883178"/>
                </a:xfrm>
              </p:grpSpPr>
              <p:sp>
                <p:nvSpPr>
                  <p:cNvPr id="50" name="Oval 4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1" name="Rounded Rectangle 5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grpSp>
        <p:sp>
          <p:nvSpPr>
            <p:cNvPr id="91" name="TextBox 90"/>
            <p:cNvSpPr txBox="1"/>
            <p:nvPr/>
          </p:nvSpPr>
          <p:spPr>
            <a:xfrm>
              <a:off x="3048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THE HOLLYWOOD PITCH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00" y="2133600"/>
              <a:ext cx="3925977" cy="3925977"/>
            </a:xfrm>
            <a:prstGeom prst="rect">
              <a:avLst/>
            </a:prstGeom>
          </p:spPr>
        </p:pic>
        <p:grpSp>
          <p:nvGrpSpPr>
            <p:cNvPr id="8" name="Group 7"/>
            <p:cNvGrpSpPr/>
            <p:nvPr/>
          </p:nvGrpSpPr>
          <p:grpSpPr>
            <a:xfrm>
              <a:off x="4872035" y="1340548"/>
              <a:ext cx="4271964" cy="5575525"/>
              <a:chOff x="4872035" y="1340548"/>
              <a:chExt cx="4271964" cy="5575525"/>
            </a:xfrm>
          </p:grpSpPr>
          <p:sp>
            <p:nvSpPr>
              <p:cNvPr id="84" name="Rectangle 83"/>
              <p:cNvSpPr/>
              <p:nvPr/>
            </p:nvSpPr>
            <p:spPr>
              <a:xfrm>
                <a:off x="4872035" y="4300954"/>
                <a:ext cx="4024533" cy="1477328"/>
              </a:xfrm>
              <a:prstGeom prst="rect">
                <a:avLst/>
              </a:prstGeom>
            </p:spPr>
            <p:txBody>
              <a:bodyPr wrap="square">
                <a:spAutoFit/>
              </a:bodyPr>
              <a:lstStyle/>
              <a:p>
                <a:pPr marL="171450" indent="-171450" defTabSz="457200">
                  <a:buFont typeface="Arial" pitchFamily="34" charset="0"/>
                  <a:buChar char="•"/>
                </a:pPr>
                <a:r>
                  <a:rPr lang="en-US" sz="1300" b="1" dirty="0">
                    <a:solidFill>
                      <a:srgbClr val="000000"/>
                    </a:solidFill>
                    <a:latin typeface="Arial" panose="020B0604020202020204" pitchFamily="34" charset="0"/>
                    <a:cs typeface="Arial" panose="020B0604020202020204" pitchFamily="34" charset="0"/>
                  </a:rPr>
                  <a:t>Primary Job-To-Be-Done – </a:t>
                </a:r>
                <a:r>
                  <a:rPr lang="en-US" sz="1300" dirty="0">
                    <a:solidFill>
                      <a:srgbClr val="000000"/>
                    </a:solidFill>
                    <a:latin typeface="Arial" panose="020B0604020202020204" pitchFamily="34" charset="0"/>
                    <a:cs typeface="Arial" panose="020B0604020202020204" pitchFamily="34" charset="0"/>
                  </a:rPr>
                  <a:t>Make mid-day eating convenient and interesting (top quartile job)</a:t>
                </a:r>
              </a:p>
              <a:p>
                <a:pPr marL="171450" indent="-171450" defTabSz="457200">
                  <a:buFont typeface="Arial" pitchFamily="34" charset="0"/>
                  <a:buChar char="•"/>
                </a:pPr>
                <a:r>
                  <a:rPr lang="en-US" sz="1300" b="1" dirty="0">
                    <a:solidFill>
                      <a:srgbClr val="000000"/>
                    </a:solidFill>
                    <a:latin typeface="Arial" panose="020B0604020202020204" pitchFamily="34" charset="0"/>
                    <a:cs typeface="Arial" panose="020B0604020202020204" pitchFamily="34" charset="0"/>
                  </a:rPr>
                  <a:t>Secondary Job-To-Be-Done – </a:t>
                </a:r>
                <a:r>
                  <a:rPr lang="en-US" sz="1300" dirty="0">
                    <a:solidFill>
                      <a:srgbClr val="000000"/>
                    </a:solidFill>
                    <a:latin typeface="Arial" panose="020B0604020202020204" pitchFamily="34" charset="0"/>
                    <a:cs typeface="Arial" panose="020B0604020202020204" pitchFamily="34" charset="0"/>
                  </a:rPr>
                  <a:t>Find foods that fit my mood and my budget</a:t>
                </a:r>
                <a:endParaRPr lang="en-US" sz="1300" b="1"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85" name="TextBox 84"/>
              <p:cNvSpPr txBox="1"/>
              <p:nvPr/>
            </p:nvSpPr>
            <p:spPr>
              <a:xfrm>
                <a:off x="4872036" y="3962400"/>
                <a:ext cx="3075993" cy="338554"/>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KEY</a:t>
                </a:r>
                <a:r>
                  <a:rPr lang="en-US" sz="1600" b="1" dirty="0">
                    <a:solidFill>
                      <a:srgbClr val="4F81BD">
                        <a:lumMod val="50000"/>
                      </a:srgbClr>
                    </a:solidFill>
                    <a:latin typeface="Arial" panose="020B0604020202020204" pitchFamily="34" charset="0"/>
                    <a:cs typeface="Arial" panose="020B0604020202020204" pitchFamily="34" charset="0"/>
                  </a:rPr>
                  <a:t> </a:t>
                </a:r>
                <a:r>
                  <a:rPr lang="en-US" sz="1600" b="1" dirty="0">
                    <a:solidFill>
                      <a:srgbClr val="468272"/>
                    </a:solidFill>
                    <a:latin typeface="Century Gothic" panose="020B0502020202020204" pitchFamily="34" charset="0"/>
                    <a:cs typeface="Arial" panose="020B0604020202020204" pitchFamily="34" charset="0"/>
                  </a:rPr>
                  <a:t>MESSAGES</a:t>
                </a:r>
              </a:p>
            </p:txBody>
          </p:sp>
          <p:sp>
            <p:nvSpPr>
              <p:cNvPr id="87" name="TextBox 86"/>
              <p:cNvSpPr txBox="1"/>
              <p:nvPr/>
            </p:nvSpPr>
            <p:spPr>
              <a:xfrm>
                <a:off x="4872036" y="1340548"/>
                <a:ext cx="4114800" cy="1985159"/>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OVERVIEW</a:t>
                </a:r>
                <a:br>
                  <a:rPr lang="en-US" sz="1600" b="1" dirty="0">
                    <a:solidFill>
                      <a:srgbClr val="468272"/>
                    </a:solidFill>
                    <a:latin typeface="Century Gothic" panose="020B0502020202020204" pitchFamily="34" charset="0"/>
                    <a:cs typeface="Arial" panose="020B0604020202020204" pitchFamily="34" charset="0"/>
                  </a:rPr>
                </a:br>
                <a:r>
                  <a:rPr lang="en-US" sz="1300" dirty="0">
                    <a:solidFill>
                      <a:prstClr val="black"/>
                    </a:solidFill>
                    <a:latin typeface="Arial" panose="020B0604020202020204" pitchFamily="34" charset="0"/>
                    <a:cs typeface="Arial" panose="020B0604020202020204" pitchFamily="34" charset="0"/>
                  </a:rPr>
                  <a:t>40% of Millennials work for small companies – many without compelling lunch options. Buying lunch at work is becoming the new norm. They don’t want to plan ahead, but they want to get great food quickly. What if we brought great food to them with a line </a:t>
                </a:r>
                <a:br>
                  <a:rPr lang="en-US" sz="1300" dirty="0">
                    <a:solidFill>
                      <a:prstClr val="black"/>
                    </a:solidFill>
                    <a:latin typeface="Arial" panose="020B0604020202020204" pitchFamily="34" charset="0"/>
                    <a:cs typeface="Arial" panose="020B0604020202020204" pitchFamily="34" charset="0"/>
                  </a:rPr>
                </a:br>
                <a:r>
                  <a:rPr lang="en-US" sz="1300" dirty="0">
                    <a:solidFill>
                      <a:prstClr val="black"/>
                    </a:solidFill>
                    <a:latin typeface="Arial" panose="020B0604020202020204" pitchFamily="34" charset="0"/>
                    <a:cs typeface="Arial" panose="020B0604020202020204" pitchFamily="34" charset="0"/>
                  </a:rPr>
                  <a:t>of branded food service trucks? </a:t>
                </a:r>
                <a:r>
                  <a:rPr lang="en-US" sz="1300" b="1" dirty="0">
                    <a:solidFill>
                      <a:prstClr val="black"/>
                    </a:solidFill>
                    <a:latin typeface="Arial" panose="020B0604020202020204" pitchFamily="34" charset="0"/>
                    <a:cs typeface="Arial" panose="020B0604020202020204" pitchFamily="34" charset="0"/>
                  </a:rPr>
                  <a:t>Introducing Mobile Morsels!</a:t>
                </a:r>
                <a:endParaRPr lang="en-US" sz="1300" b="1" i="1" dirty="0">
                  <a:solidFill>
                    <a:prstClr val="black"/>
                  </a:solidFill>
                  <a:latin typeface="Arial" panose="020B0604020202020204" pitchFamily="34" charset="0"/>
                  <a:cs typeface="Arial" panose="020B0604020202020204" pitchFamily="34" charset="0"/>
                </a:endParaRPr>
              </a:p>
              <a:p>
                <a:pPr defTabSz="457200"/>
                <a:endParaRPr lang="en-US" sz="1600" b="1" dirty="0">
                  <a:solidFill>
                    <a:srgbClr val="468272"/>
                  </a:solidFill>
                  <a:latin typeface="Century Gothic" panose="020B0502020202020204" pitchFamily="34" charset="0"/>
                  <a:cs typeface="Arial" panose="020B0604020202020204" pitchFamily="34" charset="0"/>
                </a:endParaRPr>
              </a:p>
            </p:txBody>
          </p:sp>
          <p:sp>
            <p:nvSpPr>
              <p:cNvPr id="92" name="TextBox 91"/>
              <p:cNvSpPr txBox="1"/>
              <p:nvPr/>
            </p:nvSpPr>
            <p:spPr>
              <a:xfrm>
                <a:off x="4872036" y="3147536"/>
                <a:ext cx="4271963" cy="738664"/>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PITCH</a:t>
                </a:r>
                <a:br>
                  <a:rPr lang="en-US" sz="1600" b="1" dirty="0">
                    <a:solidFill>
                      <a:srgbClr val="468272"/>
                    </a:solidFill>
                    <a:latin typeface="Century Gothic" panose="020B0502020202020204" pitchFamily="34" charset="0"/>
                    <a:cs typeface="Arial" panose="020B0604020202020204" pitchFamily="34" charset="0"/>
                  </a:rPr>
                </a:br>
                <a:r>
                  <a:rPr lang="en-US" sz="1300" b="1" dirty="0">
                    <a:solidFill>
                      <a:prstClr val="black"/>
                    </a:solidFill>
                    <a:latin typeface="Arial" panose="020B0604020202020204" pitchFamily="34" charset="0"/>
                    <a:cs typeface="Arial" panose="020B0604020202020204" pitchFamily="34" charset="0"/>
                  </a:rPr>
                  <a:t>Ice cream truck meets DiGiorno pizza </a:t>
                </a:r>
                <a:br>
                  <a:rPr lang="en-US" sz="1300" b="1" dirty="0">
                    <a:solidFill>
                      <a:prstClr val="black"/>
                    </a:solidFill>
                    <a:latin typeface="Arial" panose="020B0604020202020204" pitchFamily="34" charset="0"/>
                    <a:cs typeface="Arial" panose="020B0604020202020204" pitchFamily="34" charset="0"/>
                  </a:rPr>
                </a:br>
                <a:r>
                  <a:rPr lang="en-US" sz="1300" b="1" dirty="0">
                    <a:solidFill>
                      <a:prstClr val="black"/>
                    </a:solidFill>
                    <a:latin typeface="Arial" panose="020B0604020202020204" pitchFamily="34" charset="0"/>
                    <a:cs typeface="Arial" panose="020B0604020202020204" pitchFamily="34" charset="0"/>
                  </a:rPr>
                  <a:t>at your office</a:t>
                </a:r>
                <a:endParaRPr lang="en-US" sz="1300" b="1" i="1" dirty="0">
                  <a:solidFill>
                    <a:prstClr val="black"/>
                  </a:solidFill>
                  <a:latin typeface="Arial" panose="020B0604020202020204" pitchFamily="34" charset="0"/>
                  <a:cs typeface="Arial" panose="020B0604020202020204" pitchFamily="34" charset="0"/>
                </a:endParaRPr>
              </a:p>
            </p:txBody>
          </p:sp>
          <p:sp>
            <p:nvSpPr>
              <p:cNvPr id="109" name="Rectangle 108"/>
              <p:cNvSpPr/>
              <p:nvPr/>
            </p:nvSpPr>
            <p:spPr>
              <a:xfrm>
                <a:off x="4872036" y="5638800"/>
                <a:ext cx="3962400" cy="1277273"/>
              </a:xfrm>
              <a:prstGeom prst="rect">
                <a:avLst/>
              </a:prstGeom>
            </p:spPr>
            <p:txBody>
              <a:bodyPr wrap="square">
                <a:spAutoFit/>
              </a:bodyPr>
              <a:lstStyle/>
              <a:p>
                <a:pPr marL="171450" indent="-171450" defTabSz="457200">
                  <a:buFont typeface="Arial" pitchFamily="34" charset="0"/>
                  <a:buChar char="•"/>
                </a:pPr>
                <a:r>
                  <a:rPr lang="en-US" sz="1300" b="1" dirty="0">
                    <a:solidFill>
                      <a:srgbClr val="000000"/>
                    </a:solidFill>
                    <a:latin typeface="Arial" panose="020B0604020202020204" pitchFamily="34" charset="0"/>
                    <a:cs typeface="Arial" panose="020B0604020202020204" pitchFamily="34" charset="0"/>
                  </a:rPr>
                  <a:t>Model – </a:t>
                </a:r>
                <a:r>
                  <a:rPr lang="en-US" sz="1300" dirty="0">
                    <a:solidFill>
                      <a:srgbClr val="000000"/>
                    </a:solidFill>
                    <a:latin typeface="Arial" panose="020B0604020202020204" pitchFamily="34" charset="0"/>
                    <a:cs typeface="Arial" panose="020B0604020202020204" pitchFamily="34" charset="0"/>
                  </a:rPr>
                  <a:t>Multi-franchise model with different food options, locations, and meal times</a:t>
                </a:r>
              </a:p>
              <a:p>
                <a:pPr marL="171450" indent="-171450" defTabSz="457200">
                  <a:buFont typeface="Arial" pitchFamily="34" charset="0"/>
                  <a:buChar char="•"/>
                </a:pPr>
                <a:r>
                  <a:rPr lang="en-US" sz="1300" b="1" dirty="0">
                    <a:solidFill>
                      <a:srgbClr val="000000"/>
                    </a:solidFill>
                    <a:latin typeface="Arial" panose="020B0604020202020204" pitchFamily="34" charset="0"/>
                    <a:cs typeface="Arial" panose="020B0604020202020204" pitchFamily="34" charset="0"/>
                  </a:rPr>
                  <a:t>Offering – </a:t>
                </a:r>
                <a:r>
                  <a:rPr lang="en-US" sz="1300" dirty="0">
                    <a:solidFill>
                      <a:srgbClr val="000000"/>
                    </a:solidFill>
                    <a:latin typeface="Arial" panose="020B0604020202020204" pitchFamily="34" charset="0"/>
                    <a:cs typeface="Arial" panose="020B0604020202020204" pitchFamily="34" charset="0"/>
                  </a:rPr>
                  <a:t>Affordable, great-tasting lunch with minimal effort</a:t>
                </a:r>
                <a:endParaRPr lang="en-US" sz="1300" b="1" dirty="0">
                  <a:solidFill>
                    <a:srgbClr val="000000"/>
                  </a:solidFill>
                  <a:latin typeface="Arial" panose="020B0604020202020204" pitchFamily="34" charset="0"/>
                  <a:cs typeface="Arial" panose="020B0604020202020204" pitchFamily="34" charset="0"/>
                </a:endParaRPr>
              </a:p>
              <a:p>
                <a:pPr marL="171450" indent="-171450" defTabSz="457200"/>
                <a:endParaRPr lang="en-US" sz="1300"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4872036" y="5300246"/>
                <a:ext cx="3075993" cy="338554"/>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DIFFERENTIATING FEATURES</a:t>
                </a:r>
              </a:p>
            </p:txBody>
          </p:sp>
        </p:grpSp>
        <p:sp>
          <p:nvSpPr>
            <p:cNvPr id="82" name="TextBox 81"/>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83" name="TextBox 82"/>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15</a:t>
              </a:fld>
              <a:endParaRPr lang="en-US" sz="800" dirty="0">
                <a:solidFill>
                  <a:prstClr val="black"/>
                </a:solidFill>
              </a:endParaRPr>
            </a:p>
          </p:txBody>
        </p:sp>
      </p:grpSp>
    </p:spTree>
    <p:extLst>
      <p:ext uri="{BB962C8B-B14F-4D97-AF65-F5344CB8AC3E}">
        <p14:creationId xmlns:p14="http://schemas.microsoft.com/office/powerpoint/2010/main" val="402415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651379" y="-1285985"/>
            <a:ext cx="555625" cy="4133852"/>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89" name="Rounded Rectangle 88"/>
          <p:cNvSpPr/>
          <p:nvPr/>
        </p:nvSpPr>
        <p:spPr>
          <a:xfrm>
            <a:off x="381000" y="1040386"/>
            <a:ext cx="8324850" cy="426337"/>
          </a:xfrm>
          <a:prstGeom prst="roundRect">
            <a:avLst/>
          </a:prstGeom>
          <a:solidFill>
            <a:schemeClr val="bg1"/>
          </a:solidFill>
          <a:ln w="12700">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400" b="1" dirty="0">
                <a:solidFill>
                  <a:srgbClr val="468272"/>
                </a:solidFill>
                <a:latin typeface="Century Gothic" panose="020B0502020202020204" pitchFamily="34" charset="0"/>
                <a:cs typeface="Arial" panose="020B0604020202020204" pitchFamily="34" charset="0"/>
              </a:rPr>
              <a:t>SERVICE SUMMARY: </a:t>
            </a:r>
            <a:r>
              <a:rPr lang="en-US" sz="1400" i="1" dirty="0">
                <a:solidFill>
                  <a:srgbClr val="000000"/>
                </a:solidFill>
                <a:latin typeface="Arial" panose="020B0604020202020204" pitchFamily="34" charset="0"/>
                <a:cs typeface="Arial" panose="020B0604020202020204" pitchFamily="34" charset="0"/>
              </a:rPr>
              <a:t>Pizza truck serving hot, fresh DiGiorno Pizza at office parks</a:t>
            </a:r>
            <a:endParaRPr lang="en-US" sz="1400" b="1" i="1" dirty="0">
              <a:solidFill>
                <a:srgbClr val="000000"/>
              </a:solidFill>
              <a:latin typeface="Arial" panose="020B0604020202020204" pitchFamily="34" charset="0"/>
              <a:cs typeface="Arial" panose="020B0604020202020204" pitchFamily="34" charset="0"/>
            </a:endParaRPr>
          </a:p>
        </p:txBody>
      </p:sp>
      <p:sp>
        <p:nvSpPr>
          <p:cNvPr id="15" name="Oval 10"/>
          <p:cNvSpPr>
            <a:spLocks noChangeArrowheads="1"/>
          </p:cNvSpPr>
          <p:nvPr/>
        </p:nvSpPr>
        <p:spPr bwMode="auto">
          <a:xfrm>
            <a:off x="3704431" y="2551612"/>
            <a:ext cx="1735138" cy="1737360"/>
          </a:xfrm>
          <a:prstGeom prst="ellipse">
            <a:avLst/>
          </a:prstGeom>
          <a:solidFill>
            <a:srgbClr val="468272"/>
          </a:solidFill>
          <a:ln w="9525">
            <a:noFill/>
            <a:round/>
            <a:headEnd/>
            <a:tailEnd/>
          </a:ln>
        </p:spPr>
        <p:txBody>
          <a:bodyPr wrap="square" lIns="0" rIns="0" anchor="ctr"/>
          <a:lstStyle/>
          <a:p>
            <a:pPr algn="ctr" fontAlgn="base">
              <a:spcBef>
                <a:spcPct val="100000"/>
              </a:spcBef>
              <a:spcAft>
                <a:spcPct val="0"/>
              </a:spcAft>
            </a:pPr>
            <a:r>
              <a:rPr lang="en-US" sz="1600" b="1" dirty="0">
                <a:solidFill>
                  <a:prstClr val="white"/>
                </a:solidFill>
                <a:latin typeface="Century Gothic" panose="020B0502020202020204" pitchFamily="34" charset="0"/>
                <a:cs typeface="Arial" panose="020B0604020202020204" pitchFamily="34" charset="0"/>
              </a:rPr>
              <a:t>WIN-WIN FOR ALL INVOLVED?</a:t>
            </a:r>
          </a:p>
        </p:txBody>
      </p:sp>
      <p:graphicFrame>
        <p:nvGraphicFramePr>
          <p:cNvPr id="134" name="Group 3"/>
          <p:cNvGraphicFramePr>
            <a:graphicFrameLocks noGrp="1"/>
          </p:cNvGraphicFramePr>
          <p:nvPr>
            <p:extLst>
              <p:ext uri="{D42A27DB-BD31-4B8C-83A1-F6EECF244321}">
                <p14:modId xmlns:p14="http://schemas.microsoft.com/office/powerpoint/2010/main" val="1057437277"/>
              </p:ext>
            </p:extLst>
          </p:nvPr>
        </p:nvGraphicFramePr>
        <p:xfrm>
          <a:off x="5638800" y="1813625"/>
          <a:ext cx="3086100" cy="1861245"/>
        </p:xfrm>
        <a:graphic>
          <a:graphicData uri="http://schemas.openxmlformats.org/drawingml/2006/table">
            <a:tbl>
              <a:tblPr/>
              <a:tblGrid>
                <a:gridCol w="23876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a:ln>
                            <a:noFill/>
                          </a:ln>
                          <a:solidFill>
                            <a:schemeClr val="bg1"/>
                          </a:solidFill>
                          <a:effectLst/>
                          <a:latin typeface="Century Gothic" panose="020B0502020202020204" pitchFamily="34" charset="0"/>
                          <a:ea typeface="+mn-ea"/>
                          <a:cs typeface="Arial" panose="020B0604020202020204" pitchFamily="34" charset="0"/>
                        </a:rPr>
                        <a:t>HOW WELL THE SERVICE MEETS COMPANY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Financial attractiveness</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Evidence of demand</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Capability &amp; asset leverage</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Ease of implementation &amp; scale</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5" name="Group 3"/>
          <p:cNvGraphicFramePr>
            <a:graphicFrameLocks noGrp="1"/>
          </p:cNvGraphicFramePr>
          <p:nvPr>
            <p:extLst>
              <p:ext uri="{D42A27DB-BD31-4B8C-83A1-F6EECF244321}">
                <p14:modId xmlns:p14="http://schemas.microsoft.com/office/powerpoint/2010/main" val="1007184807"/>
              </p:ext>
            </p:extLst>
          </p:nvPr>
        </p:nvGraphicFramePr>
        <p:xfrm>
          <a:off x="465536" y="1828800"/>
          <a:ext cx="3039664" cy="1861245"/>
        </p:xfrm>
        <a:graphic>
          <a:graphicData uri="http://schemas.openxmlformats.org/drawingml/2006/table">
            <a:tbl>
              <a:tblPr/>
              <a:tblGrid>
                <a:gridCol w="2349500">
                  <a:extLst>
                    <a:ext uri="{9D8B030D-6E8A-4147-A177-3AD203B41FA5}">
                      <a16:colId xmlns:a16="http://schemas.microsoft.com/office/drawing/2014/main" val="20000"/>
                    </a:ext>
                  </a:extLst>
                </a:gridCol>
                <a:gridCol w="690164">
                  <a:extLst>
                    <a:ext uri="{9D8B030D-6E8A-4147-A177-3AD203B41FA5}">
                      <a16:colId xmlns:a16="http://schemas.microsoft.com/office/drawing/2014/main" val="20001"/>
                    </a:ext>
                  </a:extLst>
                </a:gridCol>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HOW WELL THE SERVICE MEETS </a:t>
                      </a:r>
                      <a:br>
                        <a:rPr kumimoji="0" 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br>
                      <a:r>
                        <a:rPr kumimoji="0" 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END-USER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Importance of job</a:t>
                      </a:r>
                    </a:p>
                  </a:txBody>
                  <a:tcPr anchor="ctr" horzOverflow="overflow">
                    <a:lnL w="12700" cap="flat" cmpd="sng" algn="ctr">
                      <a:noFill/>
                      <a:prstDash val="sysDash"/>
                      <a:round/>
                      <a:headEnd type="none" w="med" len="med"/>
                      <a:tailEnd type="none" w="med" len="med"/>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Frequency of job</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Unsatisfactory alternatives</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Novelty of offering</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6" name="Group 3"/>
          <p:cNvGraphicFramePr>
            <a:graphicFrameLocks noGrp="1"/>
          </p:cNvGraphicFramePr>
          <p:nvPr>
            <p:extLst>
              <p:ext uri="{D42A27DB-BD31-4B8C-83A1-F6EECF244321}">
                <p14:modId xmlns:p14="http://schemas.microsoft.com/office/powerpoint/2010/main" val="3788773820"/>
              </p:ext>
            </p:extLst>
          </p:nvPr>
        </p:nvGraphicFramePr>
        <p:xfrm>
          <a:off x="3039376" y="4495800"/>
          <a:ext cx="3065248" cy="1515256"/>
        </p:xfrm>
        <a:graphic>
          <a:graphicData uri="http://schemas.openxmlformats.org/drawingml/2006/table">
            <a:tbl>
              <a:tblPr/>
              <a:tblGrid>
                <a:gridCol w="2392148">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a:ln>
                            <a:noFill/>
                          </a:ln>
                          <a:solidFill>
                            <a:schemeClr val="bg1"/>
                          </a:solidFill>
                          <a:effectLst/>
                          <a:latin typeface="Century Gothic" panose="020B0502020202020204" pitchFamily="34" charset="0"/>
                          <a:ea typeface="+mn-ea"/>
                          <a:cs typeface="Arial" panose="020B0604020202020204" pitchFamily="34" charset="0"/>
                        </a:rPr>
                        <a:t>HOW WELL THE SERVICE MEETS FRANCHISE OWNER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Strategic fit</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Growth potential</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Ease of implementation</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38" name="Oval 29"/>
          <p:cNvSpPr>
            <a:spLocks noChangeArrowheads="1"/>
          </p:cNvSpPr>
          <p:nvPr/>
        </p:nvSpPr>
        <p:spPr bwMode="auto">
          <a:xfrm>
            <a:off x="3084195" y="2384719"/>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9" name="Oval 98"/>
          <p:cNvSpPr>
            <a:spLocks noChangeArrowheads="1"/>
          </p:cNvSpPr>
          <p:nvPr/>
        </p:nvSpPr>
        <p:spPr bwMode="auto">
          <a:xfrm>
            <a:off x="3084195" y="2733969"/>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0" name="Oval 99"/>
          <p:cNvSpPr>
            <a:spLocks noChangeArrowheads="1"/>
          </p:cNvSpPr>
          <p:nvPr/>
        </p:nvSpPr>
        <p:spPr bwMode="auto">
          <a:xfrm>
            <a:off x="3093720" y="3087981"/>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1" name="Oval 100"/>
          <p:cNvSpPr>
            <a:spLocks noChangeArrowheads="1"/>
          </p:cNvSpPr>
          <p:nvPr/>
        </p:nvSpPr>
        <p:spPr bwMode="auto">
          <a:xfrm>
            <a:off x="3093720" y="3446353"/>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0" name="Oval 29"/>
          <p:cNvSpPr>
            <a:spLocks noChangeArrowheads="1"/>
          </p:cNvSpPr>
          <p:nvPr/>
        </p:nvSpPr>
        <p:spPr bwMode="auto">
          <a:xfrm>
            <a:off x="8305800" y="2358658"/>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1" name="Oval 98"/>
          <p:cNvSpPr>
            <a:spLocks noChangeArrowheads="1"/>
          </p:cNvSpPr>
          <p:nvPr/>
        </p:nvSpPr>
        <p:spPr bwMode="auto">
          <a:xfrm>
            <a:off x="8305800" y="2707908"/>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2" name="Oval 99"/>
          <p:cNvSpPr>
            <a:spLocks noChangeArrowheads="1"/>
          </p:cNvSpPr>
          <p:nvPr/>
        </p:nvSpPr>
        <p:spPr bwMode="auto">
          <a:xfrm>
            <a:off x="8315325" y="3061920"/>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3" name="Oval 100"/>
          <p:cNvSpPr>
            <a:spLocks noChangeArrowheads="1"/>
          </p:cNvSpPr>
          <p:nvPr/>
        </p:nvSpPr>
        <p:spPr bwMode="auto">
          <a:xfrm>
            <a:off x="8315325" y="3420292"/>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4" name="Oval 29"/>
          <p:cNvSpPr>
            <a:spLocks noChangeArrowheads="1"/>
          </p:cNvSpPr>
          <p:nvPr/>
        </p:nvSpPr>
        <p:spPr bwMode="auto">
          <a:xfrm>
            <a:off x="5674995" y="504721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5" name="Oval 98"/>
          <p:cNvSpPr>
            <a:spLocks noChangeArrowheads="1"/>
          </p:cNvSpPr>
          <p:nvPr/>
        </p:nvSpPr>
        <p:spPr bwMode="auto">
          <a:xfrm>
            <a:off x="5674995" y="539646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6" name="Oval 99"/>
          <p:cNvSpPr>
            <a:spLocks noChangeArrowheads="1"/>
          </p:cNvSpPr>
          <p:nvPr/>
        </p:nvSpPr>
        <p:spPr bwMode="auto">
          <a:xfrm>
            <a:off x="5684520" y="5750479"/>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grpSp>
        <p:nvGrpSpPr>
          <p:cNvPr id="159" name="Group 31"/>
          <p:cNvGrpSpPr>
            <a:grpSpLocks/>
          </p:cNvGrpSpPr>
          <p:nvPr/>
        </p:nvGrpSpPr>
        <p:grpSpPr bwMode="auto">
          <a:xfrm>
            <a:off x="6248396" y="4419600"/>
            <a:ext cx="1752600" cy="276225"/>
            <a:chOff x="3313" y="4143"/>
            <a:chExt cx="1104" cy="174"/>
          </a:xfrm>
        </p:grpSpPr>
        <p:sp>
          <p:nvSpPr>
            <p:cNvPr id="166" name="Oval 32"/>
            <p:cNvSpPr>
              <a:spLocks noChangeArrowheads="1"/>
            </p:cNvSpPr>
            <p:nvPr/>
          </p:nvSpPr>
          <p:spPr bwMode="auto">
            <a:xfrm>
              <a:off x="3313" y="4177"/>
              <a:ext cx="115" cy="115"/>
            </a:xfrm>
            <a:prstGeom prst="ellipse">
              <a:avLst/>
            </a:prstGeom>
            <a:solidFill>
              <a:srgbClr val="46827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7" name="Text Box 33"/>
            <p:cNvSpPr txBox="1">
              <a:spLocks noChangeArrowheads="1"/>
            </p:cNvSpPr>
            <p:nvPr/>
          </p:nvSpPr>
          <p:spPr bwMode="auto">
            <a:xfrm>
              <a:off x="3409" y="4143"/>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a:solidFill>
                    <a:srgbClr val="000000"/>
                  </a:solidFill>
                  <a:latin typeface="Arial" panose="020B0604020202020204" pitchFamily="34" charset="0"/>
                  <a:cs typeface="Arial" panose="020B0604020202020204" pitchFamily="34" charset="0"/>
                </a:rPr>
                <a:t>High</a:t>
              </a:r>
            </a:p>
          </p:txBody>
        </p:sp>
      </p:grpSp>
      <p:sp>
        <p:nvSpPr>
          <p:cNvPr id="165" name="Oval 36"/>
          <p:cNvSpPr>
            <a:spLocks noChangeArrowheads="1"/>
          </p:cNvSpPr>
          <p:nvPr/>
        </p:nvSpPr>
        <p:spPr bwMode="auto">
          <a:xfrm>
            <a:off x="6248396" y="4749800"/>
            <a:ext cx="182563" cy="182563"/>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3" name="Oval 39"/>
          <p:cNvSpPr>
            <a:spLocks noChangeArrowheads="1"/>
          </p:cNvSpPr>
          <p:nvPr/>
        </p:nvSpPr>
        <p:spPr bwMode="auto">
          <a:xfrm>
            <a:off x="6265859" y="5023638"/>
            <a:ext cx="182563" cy="182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35" name="TextBox 34"/>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prstClr val="black"/>
                </a:solidFill>
                <a:latin typeface="Century Gothic" panose="020B0502020202020204" pitchFamily="34" charset="0"/>
                <a:cs typeface="Arial" panose="020B0604020202020204" pitchFamily="34" charset="0"/>
              </a:rPr>
              <a:t>SERVICE OVERVIEW</a:t>
            </a:r>
            <a:endParaRPr lang="en-US" sz="1200" dirty="0">
              <a:solidFill>
                <a:prstClr val="black"/>
              </a:solidFill>
              <a:latin typeface="Century Gothic" panose="020B0502020202020204" pitchFamily="34" charset="0"/>
              <a:cs typeface="Arial" panose="020B0604020202020204" pitchFamily="34" charset="0"/>
            </a:endParaRPr>
          </a:p>
        </p:txBody>
      </p:sp>
      <p:sp>
        <p:nvSpPr>
          <p:cNvPr id="38" name="Text Box 33"/>
          <p:cNvSpPr txBox="1">
            <a:spLocks noChangeArrowheads="1"/>
          </p:cNvSpPr>
          <p:nvPr/>
        </p:nvSpPr>
        <p:spPr bwMode="auto">
          <a:xfrm>
            <a:off x="6404378" y="4702968"/>
            <a:ext cx="1596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a:solidFill>
                  <a:srgbClr val="000000"/>
                </a:solidFill>
                <a:latin typeface="Arial" panose="020B0604020202020204" pitchFamily="34" charset="0"/>
                <a:cs typeface="Arial" panose="020B0604020202020204" pitchFamily="34" charset="0"/>
              </a:rPr>
              <a:t>Moderate</a:t>
            </a:r>
          </a:p>
        </p:txBody>
      </p:sp>
      <p:sp>
        <p:nvSpPr>
          <p:cNvPr id="39" name="Text Box 33"/>
          <p:cNvSpPr txBox="1">
            <a:spLocks noChangeArrowheads="1"/>
          </p:cNvSpPr>
          <p:nvPr/>
        </p:nvSpPr>
        <p:spPr bwMode="auto">
          <a:xfrm>
            <a:off x="6400800" y="4979193"/>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a:solidFill>
                  <a:srgbClr val="000000"/>
                </a:solidFill>
                <a:latin typeface="Arial" panose="020B0604020202020204" pitchFamily="34" charset="0"/>
                <a:cs typeface="Arial" panose="020B0604020202020204" pitchFamily="34" charset="0"/>
              </a:rPr>
              <a:t>Low</a:t>
            </a:r>
          </a:p>
        </p:txBody>
      </p:sp>
      <p:sp>
        <p:nvSpPr>
          <p:cNvPr id="28" name="TextBox 27"/>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29" name="TextBox 28"/>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16</a:t>
            </a:fld>
            <a:endParaRPr lang="en-US" sz="800" dirty="0">
              <a:solidFill>
                <a:prstClr val="black"/>
              </a:solidFill>
            </a:endParaRPr>
          </a:p>
        </p:txBody>
      </p:sp>
    </p:spTree>
    <p:extLst>
      <p:ext uri="{BB962C8B-B14F-4D97-AF65-F5344CB8AC3E}">
        <p14:creationId xmlns:p14="http://schemas.microsoft.com/office/powerpoint/2010/main" val="293292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13336" y="-1785450"/>
            <a:ext cx="555625" cy="495928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41"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60" name="Rectangle 59"/>
          <p:cNvSpPr/>
          <p:nvPr/>
        </p:nvSpPr>
        <p:spPr>
          <a:xfrm>
            <a:off x="7452360" y="2501630"/>
            <a:ext cx="4572000" cy="769441"/>
          </a:xfrm>
          <a:prstGeom prst="rect">
            <a:avLst/>
          </a:prstGeom>
        </p:spPr>
        <p:txBody>
          <a:bodyPr>
            <a:spAutoFit/>
          </a:bodyPr>
          <a:lstStyle/>
          <a:p>
            <a:pPr defTabSz="457200">
              <a:spcAft>
                <a:spcPts val="300"/>
              </a:spcAft>
            </a:pPr>
            <a:r>
              <a:rPr lang="en-US" sz="1200" dirty="0">
                <a:solidFill>
                  <a:srgbClr val="000000"/>
                </a:solidFill>
                <a:latin typeface="Arial" panose="020B0604020202020204" pitchFamily="34" charset="0"/>
                <a:cs typeface="Arial" panose="020B0604020202020204" pitchFamily="34" charset="0"/>
              </a:rPr>
              <a:t>Variety of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food choices</a:t>
            </a:r>
            <a:br>
              <a:rPr lang="en-US" sz="1200" dirty="0">
                <a:solidFill>
                  <a:srgbClr val="000000"/>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(e.g. different</a:t>
            </a:r>
            <a:br>
              <a:rPr lang="en-US" sz="1000" dirty="0">
                <a:solidFill>
                  <a:prstClr val="white">
                    <a:lumMod val="65000"/>
                  </a:prstClr>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toppings and crusts)</a:t>
            </a:r>
          </a:p>
        </p:txBody>
      </p:sp>
      <p:sp>
        <p:nvSpPr>
          <p:cNvPr id="68" name="Rectangle 67"/>
          <p:cNvSpPr/>
          <p:nvPr/>
        </p:nvSpPr>
        <p:spPr>
          <a:xfrm>
            <a:off x="7452360" y="3921543"/>
            <a:ext cx="4572000" cy="769441"/>
          </a:xfrm>
          <a:prstGeom prst="rect">
            <a:avLst/>
          </a:prstGeom>
        </p:spPr>
        <p:txBody>
          <a:bodyPr>
            <a:spAutoFit/>
          </a:bodyPr>
          <a:lstStyle/>
          <a:p>
            <a:pPr defTabSz="457200">
              <a:spcAft>
                <a:spcPts val="300"/>
              </a:spcAft>
            </a:pPr>
            <a:r>
              <a:rPr lang="en-US" sz="1200" dirty="0">
                <a:solidFill>
                  <a:srgbClr val="000000"/>
                </a:solidFill>
                <a:latin typeface="Arial" panose="020B0604020202020204" pitchFamily="34" charset="0"/>
                <a:cs typeface="Arial" panose="020B0604020202020204" pitchFamily="34" charset="0"/>
              </a:rPr>
              <a:t>Satisfying </a:t>
            </a:r>
            <a:r>
              <a:rPr lang="en-US" sz="1200" i="1" dirty="0">
                <a:solidFill>
                  <a:srgbClr val="000000"/>
                </a:solidFill>
                <a:latin typeface="Arial" panose="020B0604020202020204" pitchFamily="34" charset="0"/>
                <a:cs typeface="Arial" panose="020B0604020202020204" pitchFamily="34" charset="0"/>
              </a:rPr>
              <a:t>and</a:t>
            </a:r>
            <a:br>
              <a:rPr lang="en-US" sz="1200" i="1"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fun meals</a:t>
            </a:r>
            <a:br>
              <a:rPr lang="en-US" sz="1200" dirty="0">
                <a:solidFill>
                  <a:srgbClr val="000000"/>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(e.g. pizza has</a:t>
            </a:r>
            <a:br>
              <a:rPr lang="en-US" sz="1000" dirty="0">
                <a:solidFill>
                  <a:prstClr val="white">
                    <a:lumMod val="65000"/>
                  </a:prstClr>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this ultimate combo)</a:t>
            </a:r>
          </a:p>
        </p:txBody>
      </p:sp>
      <p:grpSp>
        <p:nvGrpSpPr>
          <p:cNvPr id="3" name="Group 2"/>
          <p:cNvGrpSpPr/>
          <p:nvPr/>
        </p:nvGrpSpPr>
        <p:grpSpPr>
          <a:xfrm>
            <a:off x="0" y="698504"/>
            <a:ext cx="9533604" cy="6492905"/>
            <a:chOff x="0" y="698504"/>
            <a:chExt cx="9533604" cy="6492905"/>
          </a:xfrm>
        </p:grpSpPr>
        <p:sp>
          <p:nvSpPr>
            <p:cNvPr id="26" name="TextBox 25"/>
            <p:cNvSpPr txBox="1"/>
            <p:nvPr/>
          </p:nvSpPr>
          <p:spPr>
            <a:xfrm>
              <a:off x="1559560" y="1447800"/>
              <a:ext cx="1737360"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JOB-TO-BE-DONE STATEMENT</a:t>
              </a:r>
            </a:p>
          </p:txBody>
        </p:sp>
        <p:sp>
          <p:nvSpPr>
            <p:cNvPr id="27" name="TextBox 26"/>
            <p:cNvSpPr txBox="1"/>
            <p:nvPr/>
          </p:nvSpPr>
          <p:spPr>
            <a:xfrm>
              <a:off x="3593747" y="1447800"/>
              <a:ext cx="3299813"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THIS JOB-TO-BE-DONE IS IMPORTANT </a:t>
              </a:r>
              <a:br>
                <a:rPr lang="en-US" sz="1200" b="1" dirty="0">
                  <a:solidFill>
                    <a:srgbClr val="4F81BD">
                      <a:lumMod val="50000"/>
                    </a:srgbClr>
                  </a:solidFill>
                  <a:latin typeface="Century Gothic" panose="020B0502020202020204" pitchFamily="34" charset="0"/>
                  <a:cs typeface="Calibri" pitchFamily="34" charset="0"/>
                </a:rPr>
              </a:br>
              <a:r>
                <a:rPr lang="en-US" sz="1200" b="1" dirty="0">
                  <a:solidFill>
                    <a:srgbClr val="4F81BD">
                      <a:lumMod val="50000"/>
                    </a:srgbClr>
                  </a:solidFill>
                  <a:latin typeface="Century Gothic" panose="020B0502020202020204" pitchFamily="34" charset="0"/>
                  <a:cs typeface="Calibri" pitchFamily="34" charset="0"/>
                </a:rPr>
                <a:t>AND UNSATISFIED  BECAUSE…</a:t>
              </a:r>
              <a:endParaRPr lang="en-US" sz="1200" dirty="0">
                <a:solidFill>
                  <a:srgbClr val="4F81BD">
                    <a:lumMod val="50000"/>
                  </a:srgbClr>
                </a:solidFill>
                <a:latin typeface="Century Gothic" panose="020B0502020202020204" pitchFamily="34" charset="0"/>
                <a:cs typeface="Calibri" pitchFamily="34" charset="0"/>
              </a:endParaRPr>
            </a:p>
          </p:txBody>
        </p:sp>
        <p:sp>
          <p:nvSpPr>
            <p:cNvPr id="29" name="TextBox 28"/>
            <p:cNvSpPr txBox="1"/>
            <p:nvPr/>
          </p:nvSpPr>
          <p:spPr>
            <a:xfrm>
              <a:off x="7022116" y="1447800"/>
              <a:ext cx="2106644"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CUSTOMERS ARE LOOKING FOR ….</a:t>
              </a:r>
            </a:p>
          </p:txBody>
        </p:sp>
        <p:cxnSp>
          <p:nvCxnSpPr>
            <p:cNvPr id="30" name="Straight Connector 29"/>
            <p:cNvCxnSpPr/>
            <p:nvPr/>
          </p:nvCxnSpPr>
          <p:spPr>
            <a:xfrm>
              <a:off x="1632540" y="3341723"/>
              <a:ext cx="711522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5548" y="4865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95548" y="6389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464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93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632540" y="2046323"/>
              <a:ext cx="1581076" cy="1066800"/>
            </a:xfrm>
            <a:prstGeom prst="wedgeRoundRectCallout">
              <a:avLst>
                <a:gd name="adj1" fmla="val -2711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100" b="1" dirty="0">
                  <a:solidFill>
                    <a:srgbClr val="FFFFFF"/>
                  </a:solidFill>
                  <a:latin typeface="Arial" panose="020B0604020202020204" pitchFamily="34" charset="0"/>
                  <a:cs typeface="Arial" panose="020B0604020202020204" pitchFamily="34" charset="0"/>
                </a:rPr>
                <a:t>“Find foods that fit my mood and my budget”</a:t>
              </a:r>
            </a:p>
          </p:txBody>
        </p:sp>
        <p:sp>
          <p:nvSpPr>
            <p:cNvPr id="6" name="Rectangle 5"/>
            <p:cNvSpPr/>
            <p:nvPr/>
          </p:nvSpPr>
          <p:spPr>
            <a:xfrm>
              <a:off x="7452360" y="2003992"/>
              <a:ext cx="2081244" cy="646331"/>
            </a:xfrm>
            <a:prstGeom prst="rect">
              <a:avLst/>
            </a:prstGeom>
          </p:spPr>
          <p:txBody>
            <a:bodyPr wrap="square">
              <a:spAutoFit/>
            </a:bodyPr>
            <a:lstStyle/>
            <a:p>
              <a:pPr defTabSz="457200">
                <a:spcAft>
                  <a:spcPts val="300"/>
                </a:spcAft>
              </a:pPr>
              <a:r>
                <a:rPr lang="en-US" sz="1200" dirty="0">
                  <a:solidFill>
                    <a:srgbClr val="000000"/>
                  </a:solidFill>
                  <a:latin typeface="Arial" panose="020B0604020202020204" pitchFamily="34" charset="0"/>
                  <a:cs typeface="Arial" panose="020B0604020202020204" pitchFamily="34" charset="0"/>
                </a:rPr>
                <a:t>Inexpensive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food options</a:t>
              </a:r>
              <a:br>
                <a:rPr lang="en-US" sz="1200"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p:txBody>
        </p:sp>
        <p:sp>
          <p:nvSpPr>
            <p:cNvPr id="40" name="TextBox 39"/>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JOBS-TO-BE-DONE OVERVIEW</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4" name="Rectangle 33"/>
            <p:cNvSpPr/>
            <p:nvPr/>
          </p:nvSpPr>
          <p:spPr>
            <a:xfrm>
              <a:off x="3593747" y="2003992"/>
              <a:ext cx="3172812" cy="1238801"/>
            </a:xfrm>
            <a:prstGeom prst="rect">
              <a:avLst/>
            </a:prstGeom>
          </p:spPr>
          <p:txBody>
            <a:bodyPr wrap="square">
              <a:spAutoFit/>
            </a:bodyPr>
            <a:lstStyle/>
            <a:p>
              <a:pPr marL="171450" indent="-171450" defTabSz="457200">
                <a:spcAft>
                  <a:spcPts val="300"/>
                </a:spcAft>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Millennials consider “mood” and “feeling excited by what you’re eating” to be the </a:t>
              </a:r>
              <a:r>
                <a:rPr lang="en-US" sz="1200" b="1" dirty="0">
                  <a:solidFill>
                    <a:prstClr val="black"/>
                  </a:solidFill>
                  <a:latin typeface="Arial" panose="020B0604020202020204" pitchFamily="34" charset="0"/>
                  <a:cs typeface="Arial" panose="020B0604020202020204" pitchFamily="34" charset="0"/>
                </a:rPr>
                <a:t>most important way </a:t>
              </a:r>
              <a:r>
                <a:rPr lang="en-US" sz="1200" dirty="0">
                  <a:solidFill>
                    <a:prstClr val="black"/>
                  </a:solidFill>
                  <a:latin typeface="Arial" panose="020B0604020202020204" pitchFamily="34" charset="0"/>
                  <a:cs typeface="Arial" panose="020B0604020202020204" pitchFamily="34" charset="0"/>
                </a:rPr>
                <a:t>to achieve variety</a:t>
              </a:r>
            </a:p>
            <a:p>
              <a:pPr marL="171450" indent="-171450" defTabSz="457200">
                <a:spcAft>
                  <a:spcPts val="300"/>
                </a:spcAft>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Millennials are money conscious, looking for options that offer </a:t>
              </a:r>
              <a:r>
                <a:rPr lang="en-US" sz="1200" b="1" dirty="0">
                  <a:solidFill>
                    <a:prstClr val="black"/>
                  </a:solidFill>
                  <a:latin typeface="Arial" panose="020B0604020202020204" pitchFamily="34" charset="0"/>
                  <a:cs typeface="Arial" panose="020B0604020202020204" pitchFamily="34" charset="0"/>
                </a:rPr>
                <a:t>restaurant-quality foods at a good value</a:t>
              </a:r>
            </a:p>
          </p:txBody>
        </p:sp>
        <p:sp>
          <p:nvSpPr>
            <p:cNvPr id="45" name="Rounded Rectangular Callout 44"/>
            <p:cNvSpPr/>
            <p:nvPr/>
          </p:nvSpPr>
          <p:spPr>
            <a:xfrm>
              <a:off x="1632540" y="3570323"/>
              <a:ext cx="1581076" cy="1066800"/>
            </a:xfrm>
            <a:prstGeom prst="wedgeRoundRectCallout">
              <a:avLst>
                <a:gd name="adj1" fmla="val -30946"/>
                <a:gd name="adj2" fmla="val -23426"/>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100" b="1" dirty="0">
                  <a:solidFill>
                    <a:srgbClr val="FFFFFF"/>
                  </a:solidFill>
                  <a:latin typeface="Arial" panose="020B0604020202020204" pitchFamily="34" charset="0"/>
                  <a:cs typeface="Arial" panose="020B0604020202020204" pitchFamily="34" charset="0"/>
                </a:rPr>
                <a:t>“Find convenient satisfying lunches despite limited options, that fit my workday schedule” </a:t>
              </a:r>
            </a:p>
          </p:txBody>
        </p:sp>
        <p:sp>
          <p:nvSpPr>
            <p:cNvPr id="46" name="Rounded Rectangular Callout 45"/>
            <p:cNvSpPr/>
            <p:nvPr/>
          </p:nvSpPr>
          <p:spPr>
            <a:xfrm>
              <a:off x="1632540" y="5086406"/>
              <a:ext cx="1581076" cy="1066800"/>
            </a:xfrm>
            <a:prstGeom prst="wedgeRoundRectCallout">
              <a:avLst>
                <a:gd name="adj1" fmla="val -1359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100" b="1" dirty="0">
                  <a:solidFill>
                    <a:srgbClr val="FFFFFF"/>
                  </a:solidFill>
                  <a:latin typeface="Arial" panose="020B0604020202020204" pitchFamily="34" charset="0"/>
                  <a:cs typeface="Arial" panose="020B0604020202020204" pitchFamily="34" charset="0"/>
                </a:rPr>
                <a:t>“Eliminate the need to plan ahead and the work associated with weekday lunches”</a:t>
              </a:r>
            </a:p>
          </p:txBody>
        </p:sp>
        <p:sp>
          <p:nvSpPr>
            <p:cNvPr id="49" name="Rectangle 48"/>
            <p:cNvSpPr/>
            <p:nvPr/>
          </p:nvSpPr>
          <p:spPr>
            <a:xfrm>
              <a:off x="3593746" y="3494123"/>
              <a:ext cx="3172813" cy="1054135"/>
            </a:xfrm>
            <a:prstGeom prst="rect">
              <a:avLst/>
            </a:prstGeom>
          </p:spPr>
          <p:txBody>
            <a:bodyPr wrap="square">
              <a:spAutoFit/>
            </a:bodyPr>
            <a:lstStyle/>
            <a:p>
              <a:pPr marL="171450" indent="-171450" defTabSz="457200">
                <a:spcAft>
                  <a:spcPts val="300"/>
                </a:spcAft>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Having lunch options that are </a:t>
              </a:r>
              <a:r>
                <a:rPr lang="en-US" sz="1200" b="1" dirty="0">
                  <a:solidFill>
                    <a:prstClr val="black"/>
                  </a:solidFill>
                  <a:latin typeface="Arial" panose="020B0604020202020204" pitchFamily="34" charset="0"/>
                  <a:cs typeface="Arial" panose="020B0604020202020204" pitchFamily="34" charset="0"/>
                </a:rPr>
                <a:t>close and convenient to work</a:t>
              </a:r>
              <a:r>
                <a:rPr lang="en-US" sz="1200" dirty="0">
                  <a:solidFill>
                    <a:prstClr val="black"/>
                  </a:solidFill>
                  <a:latin typeface="Arial" panose="020B0604020202020204" pitchFamily="34" charset="0"/>
                  <a:cs typeface="Arial" panose="020B0604020202020204" pitchFamily="34" charset="0"/>
                </a:rPr>
                <a:t> is more important to Millennials than Boomers</a:t>
              </a:r>
            </a:p>
            <a:p>
              <a:pPr marL="171450" indent="-171450" defTabSz="457200">
                <a:spcAft>
                  <a:spcPts val="300"/>
                </a:spcAft>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CPK recipes, even without brand names, are </a:t>
              </a:r>
              <a:r>
                <a:rPr lang="en-US" sz="1200" b="1" dirty="0">
                  <a:solidFill>
                    <a:prstClr val="black"/>
                  </a:solidFill>
                  <a:latin typeface="Arial" panose="020B0604020202020204" pitchFamily="34" charset="0"/>
                  <a:cs typeface="Arial" panose="020B0604020202020204" pitchFamily="34" charset="0"/>
                </a:rPr>
                <a:t>Millennials’ flavor combinations</a:t>
              </a:r>
            </a:p>
          </p:txBody>
        </p:sp>
        <p:sp>
          <p:nvSpPr>
            <p:cNvPr id="50" name="Rectangle 49"/>
            <p:cNvSpPr/>
            <p:nvPr/>
          </p:nvSpPr>
          <p:spPr>
            <a:xfrm>
              <a:off x="7452360" y="3459878"/>
              <a:ext cx="2081244" cy="461665"/>
            </a:xfrm>
            <a:prstGeom prst="rect">
              <a:avLst/>
            </a:prstGeom>
          </p:spPr>
          <p:txBody>
            <a:bodyPr wrap="square">
              <a:spAutoFit/>
            </a:bodyPr>
            <a:lstStyle/>
            <a:p>
              <a:pPr defTabSz="457200">
                <a:spcAft>
                  <a:spcPts val="300"/>
                </a:spcAft>
              </a:pPr>
              <a:r>
                <a:rPr lang="en-US" sz="1200" dirty="0">
                  <a:solidFill>
                    <a:srgbClr val="000000"/>
                  </a:solidFill>
                  <a:latin typeface="Arial" panose="020B0604020202020204" pitchFamily="34" charset="0"/>
                  <a:cs typeface="Arial" panose="020B0604020202020204" pitchFamily="34" charset="0"/>
                </a:rPr>
                <a:t>Convenient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food options</a:t>
              </a:r>
            </a:p>
          </p:txBody>
        </p:sp>
        <p:sp>
          <p:nvSpPr>
            <p:cNvPr id="52" name="Rectangle 51"/>
            <p:cNvSpPr/>
            <p:nvPr/>
          </p:nvSpPr>
          <p:spPr>
            <a:xfrm>
              <a:off x="3593747" y="4998522"/>
              <a:ext cx="3172812" cy="1238801"/>
            </a:xfrm>
            <a:prstGeom prst="rect">
              <a:avLst/>
            </a:prstGeom>
          </p:spPr>
          <p:txBody>
            <a:bodyPr wrap="square">
              <a:spAutoFit/>
            </a:bodyPr>
            <a:lstStyle/>
            <a:p>
              <a:pPr marL="171450" indent="-171450" defTabSz="457200">
                <a:spcAft>
                  <a:spcPts val="300"/>
                </a:spcAft>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Millennials are more likely to assume that lunch at work means buying lunch, than Boomers are</a:t>
              </a:r>
            </a:p>
            <a:p>
              <a:pPr marL="171450" indent="-171450" defTabSz="457200">
                <a:spcAft>
                  <a:spcPts val="300"/>
                </a:spcAft>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“Make mid-day eating more interesting</a:t>
              </a:r>
              <a:br>
                <a:rPr lang="en-US" sz="1200" b="1" dirty="0">
                  <a:solidFill>
                    <a:prstClr val="black"/>
                  </a:solidFill>
                  <a:latin typeface="Arial" panose="020B0604020202020204" pitchFamily="34" charset="0"/>
                  <a:cs typeface="Arial" panose="020B0604020202020204" pitchFamily="34" charset="0"/>
                </a:rPr>
              </a:br>
              <a:r>
                <a:rPr lang="en-US" sz="1200" b="1" dirty="0">
                  <a:solidFill>
                    <a:prstClr val="black"/>
                  </a:solidFill>
                  <a:latin typeface="Arial" panose="020B0604020202020204" pitchFamily="34" charset="0"/>
                  <a:cs typeface="Arial" panose="020B0604020202020204" pitchFamily="34" charset="0"/>
                </a:rPr>
                <a:t>and convenient” </a:t>
              </a:r>
              <a:r>
                <a:rPr lang="en-US" sz="1200" dirty="0">
                  <a:solidFill>
                    <a:prstClr val="black"/>
                  </a:solidFill>
                  <a:latin typeface="Arial" panose="020B0604020202020204" pitchFamily="34" charset="0"/>
                  <a:cs typeface="Arial" panose="020B0604020202020204" pitchFamily="34" charset="0"/>
                </a:rPr>
                <a:t>is the 10th-highest job-opportunity gap (out of 40) for Millennials </a:t>
              </a:r>
            </a:p>
          </p:txBody>
        </p:sp>
        <p:sp>
          <p:nvSpPr>
            <p:cNvPr id="53" name="Rectangle 52"/>
            <p:cNvSpPr/>
            <p:nvPr/>
          </p:nvSpPr>
          <p:spPr>
            <a:xfrm>
              <a:off x="7452360" y="5029200"/>
              <a:ext cx="2081244" cy="1292662"/>
            </a:xfrm>
            <a:prstGeom prst="rect">
              <a:avLst/>
            </a:prstGeom>
          </p:spPr>
          <p:txBody>
            <a:bodyPr wrap="square">
              <a:spAutoFit/>
            </a:bodyPr>
            <a:lstStyle/>
            <a:p>
              <a:pPr defTabSz="457200">
                <a:spcAft>
                  <a:spcPts val="300"/>
                </a:spcAft>
              </a:pPr>
              <a:r>
                <a:rPr lang="en-US" sz="1200" dirty="0">
                  <a:solidFill>
                    <a:srgbClr val="000000"/>
                  </a:solidFill>
                  <a:latin typeface="Arial" panose="020B0604020202020204" pitchFamily="34" charset="0"/>
                  <a:cs typeface="Arial" panose="020B0604020202020204" pitchFamily="34" charset="0"/>
                </a:rPr>
                <a:t>Real-time</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information</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to optimize my</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lunch experience</a:t>
              </a:r>
              <a:br>
                <a:rPr lang="en-US" sz="1200" dirty="0">
                  <a:solidFill>
                    <a:srgbClr val="000000"/>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(e.g. Twitter alerts</a:t>
              </a:r>
              <a:br>
                <a:rPr lang="en-US" sz="1000" dirty="0">
                  <a:solidFill>
                    <a:prstClr val="white">
                      <a:lumMod val="65000"/>
                    </a:prstClr>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when truck is</a:t>
              </a:r>
              <a:br>
                <a:rPr lang="en-US" sz="1000" dirty="0">
                  <a:solidFill>
                    <a:prstClr val="white">
                      <a:lumMod val="65000"/>
                    </a:prstClr>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near office park)</a:t>
              </a:r>
            </a:p>
          </p:txBody>
        </p:sp>
        <p:sp>
          <p:nvSpPr>
            <p:cNvPr id="54" name="TextBox 53"/>
            <p:cNvSpPr txBox="1"/>
            <p:nvPr/>
          </p:nvSpPr>
          <p:spPr>
            <a:xfrm>
              <a:off x="228600" y="3265523"/>
              <a:ext cx="1737360" cy="461665"/>
            </a:xfrm>
            <a:prstGeom prst="rect">
              <a:avLst/>
            </a:prstGeom>
            <a:noFill/>
          </p:spPr>
          <p:txBody>
            <a:bodyPr wrap="square" rtlCol="0">
              <a:spAutoFit/>
            </a:bodyPr>
            <a:lstStyle/>
            <a:p>
              <a:pPr defTabSz="457200"/>
              <a:r>
                <a:rPr lang="en-US" sz="1200" b="1" dirty="0">
                  <a:solidFill>
                    <a:srgbClr val="468272"/>
                  </a:solidFill>
                  <a:latin typeface="Century Gothic" panose="020B0502020202020204" pitchFamily="34" charset="0"/>
                  <a:cs typeface="Calibri" pitchFamily="34" charset="0"/>
                </a:rPr>
                <a:t>TARGET</a:t>
              </a:r>
              <a:br>
                <a:rPr lang="en-US" sz="1200" b="1" dirty="0">
                  <a:solidFill>
                    <a:srgbClr val="468272"/>
                  </a:solidFill>
                  <a:latin typeface="Century Gothic" panose="020B0502020202020204" pitchFamily="34" charset="0"/>
                  <a:cs typeface="Calibri" pitchFamily="34" charset="0"/>
                </a:rPr>
              </a:br>
              <a:r>
                <a:rPr lang="en-US" sz="1200" b="1" dirty="0">
                  <a:solidFill>
                    <a:srgbClr val="468272"/>
                  </a:solidFill>
                  <a:latin typeface="Century Gothic" panose="020B0502020202020204" pitchFamily="34" charset="0"/>
                  <a:cs typeface="Calibri" pitchFamily="34" charset="0"/>
                </a:rPr>
                <a:t>CUSTOMER</a:t>
              </a:r>
            </a:p>
          </p:txBody>
        </p:sp>
        <p:cxnSp>
          <p:nvCxnSpPr>
            <p:cNvPr id="14" name="Elbow Connector 13"/>
            <p:cNvCxnSpPr/>
            <p:nvPr/>
          </p:nvCxnSpPr>
          <p:spPr>
            <a:xfrm flipV="1">
              <a:off x="1141464" y="2579723"/>
              <a:ext cx="50254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a:off x="1121144" y="4144116"/>
              <a:ext cx="54318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89358" y="4144116"/>
              <a:ext cx="606190" cy="0"/>
            </a:xfrm>
            <a:prstGeom prst="line">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7124464" y="1909465"/>
              <a:ext cx="418823" cy="438638"/>
              <a:chOff x="7232448" y="1909465"/>
              <a:chExt cx="418823" cy="438638"/>
            </a:xfrm>
          </p:grpSpPr>
          <p:sp>
            <p:nvSpPr>
              <p:cNvPr id="23" name="Rectangle 22"/>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56" name="Group 55"/>
            <p:cNvGrpSpPr/>
            <p:nvPr/>
          </p:nvGrpSpPr>
          <p:grpSpPr>
            <a:xfrm>
              <a:off x="7124464" y="2380762"/>
              <a:ext cx="418823" cy="438638"/>
              <a:chOff x="7232448" y="1909465"/>
              <a:chExt cx="418823" cy="438638"/>
            </a:xfrm>
          </p:grpSpPr>
          <p:sp>
            <p:nvSpPr>
              <p:cNvPr id="57" name="Rectangle 56"/>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9" name="Picture 5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1" name="Group 60"/>
            <p:cNvGrpSpPr/>
            <p:nvPr/>
          </p:nvGrpSpPr>
          <p:grpSpPr>
            <a:xfrm>
              <a:off x="7124464" y="3352800"/>
              <a:ext cx="418823" cy="438638"/>
              <a:chOff x="7232448" y="1909465"/>
              <a:chExt cx="418823" cy="438638"/>
            </a:xfrm>
          </p:grpSpPr>
          <p:sp>
            <p:nvSpPr>
              <p:cNvPr id="62" name="Rectangle 61"/>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3" name="Picture 6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4" name="Group 63"/>
            <p:cNvGrpSpPr/>
            <p:nvPr/>
          </p:nvGrpSpPr>
          <p:grpSpPr>
            <a:xfrm>
              <a:off x="7124464" y="3824097"/>
              <a:ext cx="418823" cy="438638"/>
              <a:chOff x="7232448" y="1909465"/>
              <a:chExt cx="418823" cy="438638"/>
            </a:xfrm>
          </p:grpSpPr>
          <p:sp>
            <p:nvSpPr>
              <p:cNvPr id="65" name="Rectangle 64"/>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6" name="Picture 6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9" name="Group 68"/>
            <p:cNvGrpSpPr/>
            <p:nvPr/>
          </p:nvGrpSpPr>
          <p:grpSpPr>
            <a:xfrm>
              <a:off x="7124464" y="4909957"/>
              <a:ext cx="418823" cy="438638"/>
              <a:chOff x="7232448" y="1909465"/>
              <a:chExt cx="418823" cy="438638"/>
            </a:xfrm>
          </p:grpSpPr>
          <p:sp>
            <p:nvSpPr>
              <p:cNvPr id="70" name="Rectangle 69"/>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1" name="Picture 7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826" r="34469" b="16231"/>
            <a:stretch/>
          </p:blipFill>
          <p:spPr>
            <a:xfrm>
              <a:off x="320656" y="3723749"/>
              <a:ext cx="820807" cy="837295"/>
            </a:xfrm>
            <a:prstGeom prst="rect">
              <a:avLst/>
            </a:prstGeom>
          </p:spPr>
        </p:pic>
        <p:sp>
          <p:nvSpPr>
            <p:cNvPr id="44" name="TextBox 43"/>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47" name="TextBox 4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17</a:t>
              </a:fld>
              <a:endParaRPr lang="en-US" sz="800" dirty="0">
                <a:solidFill>
                  <a:prstClr val="black"/>
                </a:solidFill>
              </a:endParaRPr>
            </a:p>
          </p:txBody>
        </p:sp>
      </p:grpSp>
    </p:spTree>
    <p:extLst>
      <p:ext uri="{BB962C8B-B14F-4D97-AF65-F5344CB8AC3E}">
        <p14:creationId xmlns:p14="http://schemas.microsoft.com/office/powerpoint/2010/main" val="39894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2" name="Group 1"/>
          <p:cNvGrpSpPr/>
          <p:nvPr/>
        </p:nvGrpSpPr>
        <p:grpSpPr>
          <a:xfrm>
            <a:off x="0" y="698504"/>
            <a:ext cx="9271486" cy="6492905"/>
            <a:chOff x="0" y="698504"/>
            <a:chExt cx="9271486" cy="6492905"/>
          </a:xfrm>
        </p:grpSpPr>
        <p:sp>
          <p:nvSpPr>
            <p:cNvPr id="29" name="Rectangle 28"/>
            <p:cNvSpPr>
              <a:spLocks noChangeArrowheads="1"/>
            </p:cNvSpPr>
            <p:nvPr/>
          </p:nvSpPr>
          <p:spPr bwMode="auto">
            <a:xfrm>
              <a:off x="603302" y="2771781"/>
              <a:ext cx="7957293" cy="1503861"/>
            </a:xfrm>
            <a:prstGeom prst="rect">
              <a:avLst/>
            </a:prstGeom>
            <a:solidFill>
              <a:schemeClr val="bg1">
                <a:lumMod val="95000"/>
              </a:schemeClr>
            </a:solidFill>
            <a:ln w="9525">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extLst>
                <a:ext uri="{28A0092B-C50C-407E-A947-70E740481C1C}">
                  <a14:useLocalDpi xmlns:a14="http://schemas.microsoft.com/office/drawing/2010/main" val="0"/>
                </a:ext>
              </a:extLst>
            </a:blip>
            <a:srcRect l="13826" r="34469" b="16231"/>
            <a:stretch/>
          </p:blipFill>
          <p:spPr>
            <a:xfrm>
              <a:off x="790257" y="3170218"/>
              <a:ext cx="947976" cy="967794"/>
            </a:xfrm>
            <a:prstGeom prst="rect">
              <a:avLst/>
            </a:prstGeom>
          </p:spPr>
        </p:pic>
        <p:sp>
          <p:nvSpPr>
            <p:cNvPr id="32" name="TextBox 31"/>
            <p:cNvSpPr txBox="1"/>
            <p:nvPr/>
          </p:nvSpPr>
          <p:spPr>
            <a:xfrm>
              <a:off x="457201"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CUSTOMER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5" name="Rectangle 34"/>
            <p:cNvSpPr>
              <a:spLocks noChangeArrowheads="1"/>
            </p:cNvSpPr>
            <p:nvPr/>
          </p:nvSpPr>
          <p:spPr bwMode="auto">
            <a:xfrm>
              <a:off x="581819" y="5786496"/>
              <a:ext cx="7978775" cy="739398"/>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53" name="Rectangle 52"/>
            <p:cNvSpPr>
              <a:spLocks noChangeArrowheads="1"/>
            </p:cNvSpPr>
            <p:nvPr/>
          </p:nvSpPr>
          <p:spPr bwMode="auto">
            <a:xfrm>
              <a:off x="581819" y="4402986"/>
              <a:ext cx="3925887" cy="1264396"/>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44" name="Rectangle 43"/>
            <p:cNvSpPr>
              <a:spLocks noChangeArrowheads="1"/>
            </p:cNvSpPr>
            <p:nvPr/>
          </p:nvSpPr>
          <p:spPr bwMode="auto">
            <a:xfrm>
              <a:off x="4695303" y="4402986"/>
              <a:ext cx="3865291" cy="1264395"/>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1828800" y="3096894"/>
              <a:ext cx="2349743"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a:solidFill>
                    <a:srgbClr val="000000"/>
                  </a:solidFill>
                  <a:latin typeface="Arial" panose="020B0604020202020204" pitchFamily="34" charset="0"/>
                  <a:cs typeface="Arial" panose="020B0604020202020204" pitchFamily="34" charset="0"/>
                </a:rPr>
                <a:t>“When I’m in the middle </a:t>
              </a:r>
              <a:br>
                <a:rPr lang="en-US" sz="1200" i="1" dirty="0">
                  <a:solidFill>
                    <a:srgbClr val="000000"/>
                  </a:solidFill>
                  <a:latin typeface="Arial" panose="020B0604020202020204" pitchFamily="34" charset="0"/>
                  <a:cs typeface="Arial" panose="020B0604020202020204" pitchFamily="34" charset="0"/>
                </a:rPr>
              </a:br>
              <a:r>
                <a:rPr lang="en-US" sz="1200" i="1" dirty="0">
                  <a:solidFill>
                    <a:srgbClr val="000000"/>
                  </a:solidFill>
                  <a:latin typeface="Arial" panose="020B0604020202020204" pitchFamily="34" charset="0"/>
                  <a:cs typeface="Arial" panose="020B0604020202020204" pitchFamily="34" charset="0"/>
                </a:rPr>
                <a:t>of work, I’m on a tight timetable – I can’t spend the time to walk to a restaurant or cafeteria across campus.”</a:t>
              </a:r>
            </a:p>
          </p:txBody>
        </p:sp>
        <p:sp>
          <p:nvSpPr>
            <p:cNvPr id="22" name="Text Box 7"/>
            <p:cNvSpPr txBox="1">
              <a:spLocks noChangeArrowheads="1"/>
            </p:cNvSpPr>
            <p:nvPr/>
          </p:nvSpPr>
          <p:spPr bwMode="auto">
            <a:xfrm>
              <a:off x="603302" y="2771781"/>
              <a:ext cx="7958880"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MEET STACEY – SAMPLE QUOTES</a:t>
              </a:r>
            </a:p>
          </p:txBody>
        </p:sp>
        <p:sp>
          <p:nvSpPr>
            <p:cNvPr id="25" name="Text Box 7"/>
            <p:cNvSpPr txBox="1">
              <a:spLocks noChangeArrowheads="1"/>
            </p:cNvSpPr>
            <p:nvPr/>
          </p:nvSpPr>
          <p:spPr bwMode="auto">
            <a:xfrm>
              <a:off x="581819" y="5786469"/>
              <a:ext cx="7980362"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PRIORITY JOBS</a:t>
              </a:r>
            </a:p>
          </p:txBody>
        </p:sp>
        <p:sp>
          <p:nvSpPr>
            <p:cNvPr id="23" name="TextBox 34"/>
            <p:cNvSpPr txBox="1">
              <a:spLocks noChangeArrowheads="1"/>
            </p:cNvSpPr>
            <p:nvPr/>
          </p:nvSpPr>
          <p:spPr bwMode="auto">
            <a:xfrm>
              <a:off x="626379" y="4688194"/>
              <a:ext cx="3955568" cy="98488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27 years old</a:t>
              </a:r>
            </a:p>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Lab technician on a medical campus in Indianapolis</a:t>
              </a:r>
            </a:p>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Has busy schedule of lab work and meetings and </a:t>
              </a:r>
              <a:br>
                <a:rPr lang="en-US" sz="1200" dirty="0">
                  <a:solidFill>
                    <a:prstClr val="black"/>
                  </a:solidFill>
                  <a:latin typeface="Arial" panose="020B0604020202020204" pitchFamily="34" charset="0"/>
                  <a:cs typeface="Arial" panose="020B0604020202020204" pitchFamily="34" charset="0"/>
                </a:rPr>
              </a:br>
              <a:r>
                <a:rPr lang="en-US" sz="1200" dirty="0">
                  <a:solidFill>
                    <a:prstClr val="black"/>
                  </a:solidFill>
                  <a:latin typeface="Arial" panose="020B0604020202020204" pitchFamily="34" charset="0"/>
                  <a:cs typeface="Arial" panose="020B0604020202020204" pitchFamily="34" charset="0"/>
                </a:rPr>
                <a:t>is often in the middle of timed experiments</a:t>
              </a:r>
            </a:p>
          </p:txBody>
        </p:sp>
        <p:sp>
          <p:nvSpPr>
            <p:cNvPr id="24" name="Text Box 7"/>
            <p:cNvSpPr txBox="1">
              <a:spLocks noChangeArrowheads="1"/>
            </p:cNvSpPr>
            <p:nvPr/>
          </p:nvSpPr>
          <p:spPr bwMode="auto">
            <a:xfrm>
              <a:off x="581819" y="4402985"/>
              <a:ext cx="3925887"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ABOUT STACEY</a:t>
              </a:r>
            </a:p>
          </p:txBody>
        </p:sp>
        <p:sp>
          <p:nvSpPr>
            <p:cNvPr id="43" name="Text Box 7"/>
            <p:cNvSpPr txBox="1">
              <a:spLocks noChangeArrowheads="1"/>
            </p:cNvSpPr>
            <p:nvPr/>
          </p:nvSpPr>
          <p:spPr bwMode="auto">
            <a:xfrm>
              <a:off x="4695303" y="4402986"/>
              <a:ext cx="3865291"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CIRCUMSTANCES</a:t>
              </a:r>
            </a:p>
          </p:txBody>
        </p:sp>
        <p:sp>
          <p:nvSpPr>
            <p:cNvPr id="55" name="TextBox 34"/>
            <p:cNvSpPr txBox="1">
              <a:spLocks noChangeArrowheads="1"/>
            </p:cNvSpPr>
            <p:nvPr/>
          </p:nvSpPr>
          <p:spPr bwMode="auto">
            <a:xfrm>
              <a:off x="4736991" y="4697094"/>
              <a:ext cx="3721208" cy="907941"/>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Earns a decent salary but is saving for a home down payment and is quite money conscious</a:t>
              </a:r>
            </a:p>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Doesn’t want to make lunch at home, given the effort required and the lack of refrigerator space </a:t>
              </a:r>
            </a:p>
          </p:txBody>
        </p:sp>
        <p:sp>
          <p:nvSpPr>
            <p:cNvPr id="48" name="Rectangle 47"/>
            <p:cNvSpPr>
              <a:spLocks noChangeArrowheads="1"/>
            </p:cNvSpPr>
            <p:nvPr/>
          </p:nvSpPr>
          <p:spPr bwMode="auto">
            <a:xfrm>
              <a:off x="4178543" y="3096894"/>
              <a:ext cx="2052351"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a:solidFill>
                    <a:srgbClr val="000000"/>
                  </a:solidFill>
                  <a:latin typeface="Arial" panose="020B0604020202020204" pitchFamily="34" charset="0"/>
                  <a:cs typeface="Arial" panose="020B0604020202020204" pitchFamily="34" charset="0"/>
                </a:rPr>
                <a:t>“At lunchtime, I just want something good and satisfying. Bringing something cold to work really doesn’t cut it.”</a:t>
              </a:r>
            </a:p>
          </p:txBody>
        </p:sp>
        <p:sp>
          <p:nvSpPr>
            <p:cNvPr id="54" name="Rectangle 53"/>
            <p:cNvSpPr>
              <a:spLocks noChangeArrowheads="1"/>
            </p:cNvSpPr>
            <p:nvPr/>
          </p:nvSpPr>
          <p:spPr bwMode="auto">
            <a:xfrm>
              <a:off x="6070022" y="3096894"/>
              <a:ext cx="2388177"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a:solidFill>
                    <a:srgbClr val="000000"/>
                  </a:solidFill>
                  <a:latin typeface="Arial" panose="020B0604020202020204" pitchFamily="34" charset="0"/>
                  <a:cs typeface="Arial" panose="020B0604020202020204" pitchFamily="34" charset="0"/>
                </a:rPr>
                <a:t>“When I buy lunch from a restaurant, I feel really guilty about spending the money. I feel like it really adds up and that I should be more responsible.”</a:t>
              </a:r>
            </a:p>
          </p:txBody>
        </p:sp>
        <p:sp>
          <p:nvSpPr>
            <p:cNvPr id="61" name="Rectangle 60"/>
            <p:cNvSpPr>
              <a:spLocks noChangeArrowheads="1"/>
            </p:cNvSpPr>
            <p:nvPr/>
          </p:nvSpPr>
          <p:spPr bwMode="auto">
            <a:xfrm>
              <a:off x="603302"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63" name="Text Box 7"/>
            <p:cNvSpPr txBox="1">
              <a:spLocks noChangeArrowheads="1"/>
            </p:cNvSpPr>
            <p:nvPr/>
          </p:nvSpPr>
          <p:spPr bwMode="auto">
            <a:xfrm>
              <a:off x="609600" y="1143000"/>
              <a:ext cx="7952581"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TARGET CUSTOMER OVERVIEW</a:t>
              </a:r>
            </a:p>
          </p:txBody>
        </p:sp>
        <p:sp>
          <p:nvSpPr>
            <p:cNvPr id="66" name="Rectangle 65"/>
            <p:cNvSpPr>
              <a:spLocks noChangeArrowheads="1"/>
            </p:cNvSpPr>
            <p:nvPr/>
          </p:nvSpPr>
          <p:spPr bwMode="auto">
            <a:xfrm>
              <a:off x="2819400" y="1476381"/>
              <a:ext cx="5711771" cy="1097548"/>
            </a:xfrm>
            <a:prstGeom prst="rect">
              <a:avLst/>
            </a:prstGeom>
            <a:noFill/>
            <a:ln w="9525" algn="ctr">
              <a:noFill/>
              <a:round/>
              <a:headEnd/>
              <a:tailEnd/>
            </a:ln>
            <a:effectLst/>
          </p:spPr>
          <p:txBody>
            <a:bodyPr anchor="t">
              <a:noAutofit/>
            </a:bodyPr>
            <a:lstStyle/>
            <a:p>
              <a:pPr defTabSz="534988">
                <a:spcAft>
                  <a:spcPct val="50000"/>
                </a:spcAft>
              </a:pPr>
              <a:r>
                <a:rPr lang="en-US" sz="1200" b="1" dirty="0">
                  <a:solidFill>
                    <a:srgbClr val="000000"/>
                  </a:solidFill>
                  <a:latin typeface="Arial" panose="020B0604020202020204" pitchFamily="34" charset="0"/>
                  <a:cs typeface="Arial" panose="020B0604020202020204" pitchFamily="34" charset="0"/>
                </a:rPr>
                <a:t>Target customers are white collar employees of businesses in office parks </a:t>
              </a:r>
            </a:p>
            <a:p>
              <a:pPr marL="171450" indent="-171450" defTabSz="534988">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80% of </a:t>
              </a:r>
              <a:r>
                <a:rPr lang="en-US" sz="1200" dirty="0">
                  <a:solidFill>
                    <a:prstClr val="black"/>
                  </a:solidFill>
                  <a:latin typeface="Arial" panose="020B0604020202020204" pitchFamily="34" charset="0"/>
                  <a:cs typeface="Arial" panose="020B0604020202020204" pitchFamily="34" charset="0"/>
                </a:rPr>
                <a:t>the Millennial population is in the workforce</a:t>
              </a:r>
            </a:p>
            <a:p>
              <a:pPr marL="171450" indent="-171450" defTabSz="534988">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50% work for companies with &lt;</a:t>
              </a:r>
              <a:r>
                <a:rPr lang="en-US" sz="1200" dirty="0">
                  <a:solidFill>
                    <a:srgbClr val="000000"/>
                  </a:solidFill>
                  <a:latin typeface="Arial" panose="020B0604020202020204" pitchFamily="34" charset="0"/>
                  <a:cs typeface="Arial" panose="020B0604020202020204" pitchFamily="34" charset="0"/>
                </a:rPr>
                <a:t>1,000 employees</a:t>
              </a:r>
            </a:p>
            <a:p>
              <a:pPr marL="171450" indent="-171450" defTabSz="534988">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40% rated “not having to plan ahead” and “not having to go far for lunch”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as important or very important when considering lunch options</a:t>
              </a:r>
            </a:p>
            <a:p>
              <a:pPr marL="171450" indent="-171450" defTabSz="534988">
                <a:spcAft>
                  <a:spcPct val="50000"/>
                </a:spcAft>
                <a:buFont typeface="Arial" panose="020B0604020202020204" pitchFamily="34" charset="0"/>
                <a:buChar char="•"/>
              </a:pPr>
              <a:endParaRPr lang="en-US" sz="1200" b="1" dirty="0">
                <a:solidFill>
                  <a:srgbClr val="000000"/>
                </a:solidFill>
                <a:latin typeface="Arial" panose="020B0604020202020204" pitchFamily="34" charset="0"/>
                <a:cs typeface="Arial" panose="020B0604020202020204" pitchFamily="34" charset="0"/>
              </a:endParaRPr>
            </a:p>
          </p:txBody>
        </p:sp>
        <p:sp>
          <p:nvSpPr>
            <p:cNvPr id="57" name="TextBox 34"/>
            <p:cNvSpPr txBox="1">
              <a:spLocks noChangeArrowheads="1"/>
            </p:cNvSpPr>
            <p:nvPr/>
          </p:nvSpPr>
          <p:spPr bwMode="auto">
            <a:xfrm>
              <a:off x="609601" y="6068694"/>
              <a:ext cx="2084333"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Find foods that fit my mood and my budget</a:t>
              </a:r>
            </a:p>
          </p:txBody>
        </p:sp>
        <p:sp>
          <p:nvSpPr>
            <p:cNvPr id="68" name="TextBox 34"/>
            <p:cNvSpPr txBox="1">
              <a:spLocks noChangeArrowheads="1"/>
            </p:cNvSpPr>
            <p:nvPr/>
          </p:nvSpPr>
          <p:spPr bwMode="auto">
            <a:xfrm>
              <a:off x="2362200" y="6068694"/>
              <a:ext cx="3632686"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Find convenient satisfying lunches despite limited options, that fit my workday schedule</a:t>
              </a:r>
            </a:p>
          </p:txBody>
        </p:sp>
        <p:sp>
          <p:nvSpPr>
            <p:cNvPr id="69" name="TextBox 34"/>
            <p:cNvSpPr txBox="1">
              <a:spLocks noChangeArrowheads="1"/>
            </p:cNvSpPr>
            <p:nvPr/>
          </p:nvSpPr>
          <p:spPr bwMode="auto">
            <a:xfrm>
              <a:off x="5638800" y="6068694"/>
              <a:ext cx="3632686"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a:solidFill>
                    <a:prstClr val="black"/>
                  </a:solidFill>
                  <a:latin typeface="Arial" panose="020B0604020202020204" pitchFamily="34" charset="0"/>
                  <a:cs typeface="Arial" panose="020B0604020202020204" pitchFamily="34" charset="0"/>
                </a:rPr>
                <a:t>Eliminate the need to plan ahead</a:t>
              </a:r>
              <a:br>
                <a:rPr lang="en-US" sz="1200" dirty="0">
                  <a:solidFill>
                    <a:prstClr val="black"/>
                  </a:solidFill>
                  <a:latin typeface="Arial" panose="020B0604020202020204" pitchFamily="34" charset="0"/>
                  <a:cs typeface="Arial" panose="020B0604020202020204" pitchFamily="34" charset="0"/>
                </a:rPr>
              </a:br>
              <a:r>
                <a:rPr lang="en-US" sz="1200" dirty="0">
                  <a:solidFill>
                    <a:prstClr val="black"/>
                  </a:solidFill>
                  <a:latin typeface="Arial" panose="020B0604020202020204" pitchFamily="34" charset="0"/>
                  <a:cs typeface="Arial" panose="020B0604020202020204" pitchFamily="34" charset="0"/>
                </a:rPr>
                <a:t>and the work associated with lunches</a:t>
              </a:r>
            </a:p>
          </p:txBody>
        </p:sp>
        <p:sp>
          <p:nvSpPr>
            <p:cNvPr id="28" name="Rectangle 27"/>
            <p:cNvSpPr/>
            <p:nvPr/>
          </p:nvSpPr>
          <p:spPr>
            <a:xfrm>
              <a:off x="782534" y="1529855"/>
              <a:ext cx="1911399" cy="990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468272"/>
                  </a:solidFill>
                  <a:latin typeface="Arial" panose="020B0604020202020204" pitchFamily="34" charset="0"/>
                  <a:cs typeface="Arial" panose="020B0604020202020204" pitchFamily="34" charset="0"/>
                </a:rPr>
                <a:t>There are ~18MM potential target customers in the US</a:t>
              </a:r>
            </a:p>
          </p:txBody>
        </p:sp>
        <p:sp>
          <p:nvSpPr>
            <p:cNvPr id="26" name="TextBox 25"/>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27" name="TextBox 2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18</a:t>
              </a:fld>
              <a:endParaRPr lang="en-US" sz="800" dirty="0">
                <a:solidFill>
                  <a:prstClr val="black"/>
                </a:solidFill>
              </a:endParaRPr>
            </a:p>
          </p:txBody>
        </p:sp>
      </p:grpSp>
    </p:spTree>
    <p:extLst>
      <p:ext uri="{BB962C8B-B14F-4D97-AF65-F5344CB8AC3E}">
        <p14:creationId xmlns:p14="http://schemas.microsoft.com/office/powerpoint/2010/main" val="364127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Table 76"/>
          <p:cNvGraphicFramePr>
            <a:graphicFrameLocks noGrp="1"/>
          </p:cNvGraphicFramePr>
          <p:nvPr>
            <p:extLst>
              <p:ext uri="{D42A27DB-BD31-4B8C-83A1-F6EECF244321}">
                <p14:modId xmlns:p14="http://schemas.microsoft.com/office/powerpoint/2010/main" val="3424778249"/>
              </p:ext>
            </p:extLst>
          </p:nvPr>
        </p:nvGraphicFramePr>
        <p:xfrm>
          <a:off x="497631" y="1572293"/>
          <a:ext cx="8227268" cy="3685507"/>
        </p:xfrm>
        <a:graphic>
          <a:graphicData uri="http://schemas.openxmlformats.org/drawingml/2006/table">
            <a:tbl>
              <a:tblPr firstRow="1" bandRow="1">
                <a:tableStyleId>{5C22544A-7EE6-4342-B048-85BDC9FD1C3A}</a:tableStyleId>
              </a:tblPr>
              <a:tblGrid>
                <a:gridCol w="2056817">
                  <a:extLst>
                    <a:ext uri="{9D8B030D-6E8A-4147-A177-3AD203B41FA5}">
                      <a16:colId xmlns:a16="http://schemas.microsoft.com/office/drawing/2014/main" val="20000"/>
                    </a:ext>
                  </a:extLst>
                </a:gridCol>
                <a:gridCol w="2056817">
                  <a:extLst>
                    <a:ext uri="{9D8B030D-6E8A-4147-A177-3AD203B41FA5}">
                      <a16:colId xmlns:a16="http://schemas.microsoft.com/office/drawing/2014/main" val="20001"/>
                    </a:ext>
                  </a:extLst>
                </a:gridCol>
                <a:gridCol w="2056817">
                  <a:extLst>
                    <a:ext uri="{9D8B030D-6E8A-4147-A177-3AD203B41FA5}">
                      <a16:colId xmlns:a16="http://schemas.microsoft.com/office/drawing/2014/main" val="20002"/>
                    </a:ext>
                  </a:extLst>
                </a:gridCol>
                <a:gridCol w="2056817">
                  <a:extLst>
                    <a:ext uri="{9D8B030D-6E8A-4147-A177-3AD203B41FA5}">
                      <a16:colId xmlns:a16="http://schemas.microsoft.com/office/drawing/2014/main" val="20003"/>
                    </a:ext>
                  </a:extLst>
                </a:gridCol>
              </a:tblGrid>
              <a:tr h="164100">
                <a:tc>
                  <a:txBody>
                    <a:bodyPr/>
                    <a:lstStyle/>
                    <a:p>
                      <a:pPr marL="0" indent="0" defTabSz="457200">
                        <a:lnSpc>
                          <a:spcPct val="90000"/>
                        </a:lnSpc>
                        <a:spcAft>
                          <a:spcPts val="300"/>
                        </a:spcAft>
                        <a:buFont typeface="Arial" panose="020B0604020202020204" pitchFamily="34" charset="0"/>
                        <a:buNone/>
                      </a:pPr>
                      <a:r>
                        <a:rPr lang="en-US" sz="1000" b="1" dirty="0">
                          <a:solidFill>
                            <a:srgbClr val="468272"/>
                          </a:solidFill>
                          <a:latin typeface="Century Gothic" panose="020B0502020202020204" pitchFamily="34" charset="0"/>
                          <a:cs typeface="Arial" panose="020B0604020202020204" pitchFamily="34" charset="0"/>
                        </a:rPr>
                        <a:t>HOLLYWOOD PITCH</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baseline="0" dirty="0">
                          <a:solidFill>
                            <a:srgbClr val="468272"/>
                          </a:solidFill>
                          <a:latin typeface="Century Gothic" panose="020B0502020202020204" pitchFamily="34" charset="0"/>
                          <a:ea typeface="+mn-ea"/>
                          <a:cs typeface="Arial" panose="020B0604020202020204" pitchFamily="34" charset="0"/>
                        </a:rPr>
                        <a:t>PRODUCT/SERVICE OVERVIEW</a:t>
                      </a:r>
                      <a:endParaRPr lang="en-US" sz="1000" b="1" kern="1200" dirty="0">
                        <a:solidFill>
                          <a:srgbClr val="468272"/>
                        </a:solidFill>
                        <a:latin typeface="Century Gothic" panose="020B0502020202020204" pitchFamily="34" charset="0"/>
                        <a:ea typeface="+mn-ea"/>
                        <a:cs typeface="Arial" panose="020B0604020202020204" pitchFamily="34" charset="0"/>
                      </a:endParaRP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JOBS-TO-BE-DONE</a:t>
                      </a:r>
                      <a:r>
                        <a:rPr lang="en-US" sz="1000" b="1" kern="1200" baseline="0" dirty="0">
                          <a:solidFill>
                            <a:srgbClr val="468272"/>
                          </a:solidFill>
                          <a:latin typeface="Century Gothic" panose="020B0502020202020204" pitchFamily="34" charset="0"/>
                          <a:ea typeface="+mn-ea"/>
                          <a:cs typeface="Arial" panose="020B0604020202020204" pitchFamily="34" charset="0"/>
                        </a:rPr>
                        <a:t> </a:t>
                      </a:r>
                      <a:r>
                        <a:rPr lang="en-US" sz="1000" b="1" kern="1200" dirty="0">
                          <a:solidFill>
                            <a:srgbClr val="468272"/>
                          </a:solidFill>
                          <a:latin typeface="Century Gothic" panose="020B0502020202020204" pitchFamily="34" charset="0"/>
                          <a:ea typeface="+mn-ea"/>
                          <a:cs typeface="Arial" panose="020B0604020202020204" pitchFamily="34" charset="0"/>
                        </a:rPr>
                        <a:t>OVERVIEW</a:t>
                      </a:r>
                    </a:p>
                  </a:txBody>
                  <a:tcPr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CUSTOMER</a:t>
                      </a:r>
                      <a:r>
                        <a:rPr lang="en-US" sz="1000" b="1" kern="1200" baseline="0" dirty="0">
                          <a:solidFill>
                            <a:srgbClr val="468272"/>
                          </a:solidFill>
                          <a:latin typeface="Century Gothic" panose="020B0502020202020204" pitchFamily="34" charset="0"/>
                          <a:ea typeface="+mn-ea"/>
                          <a:cs typeface="Arial" panose="020B0604020202020204" pitchFamily="34" charset="0"/>
                        </a:rPr>
                        <a:t> </a:t>
                      </a:r>
                      <a:r>
                        <a:rPr lang="en-US" sz="1000" b="1" kern="1200" dirty="0">
                          <a:solidFill>
                            <a:srgbClr val="468272"/>
                          </a:solidFill>
                          <a:latin typeface="Century Gothic" panose="020B0502020202020204" pitchFamily="34" charset="0"/>
                          <a:ea typeface="+mn-ea"/>
                          <a:cs typeface="Arial" panose="020B0604020202020204" pitchFamily="34" charset="0"/>
                        </a:rPr>
                        <a:t>PROFILE</a:t>
                      </a:r>
                    </a:p>
                  </a:txBody>
                  <a:tcPr marL="4572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24001">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dirty="0">
                          <a:solidFill>
                            <a:srgbClr val="000000"/>
                          </a:solidFill>
                          <a:latin typeface="Arial" panose="020B0604020202020204" pitchFamily="34" charset="0"/>
                          <a:cs typeface="Arial" panose="020B0604020202020204" pitchFamily="34" charset="0"/>
                        </a:rPr>
                        <a:t>Mockup </a:t>
                      </a:r>
                      <a:br>
                        <a:rPr lang="en-US" sz="900" b="0" dirty="0">
                          <a:solidFill>
                            <a:srgbClr val="000000"/>
                          </a:solidFill>
                          <a:latin typeface="Arial" panose="020B0604020202020204" pitchFamily="34" charset="0"/>
                          <a:cs typeface="Arial" panose="020B0604020202020204" pitchFamily="34" charset="0"/>
                        </a:rPr>
                      </a:br>
                      <a:r>
                        <a:rPr lang="en-US" sz="900" b="0" dirty="0">
                          <a:solidFill>
                            <a:srgbClr val="000000"/>
                          </a:solidFill>
                          <a:latin typeface="Arial" panose="020B0604020202020204" pitchFamily="34" charset="0"/>
                          <a:cs typeface="Arial" panose="020B0604020202020204" pitchFamily="34" charset="0"/>
                        </a:rPr>
                        <a:t>and</a:t>
                      </a:r>
                      <a:r>
                        <a:rPr lang="en-US" sz="900" b="0" baseline="0" dirty="0">
                          <a:solidFill>
                            <a:srgbClr val="000000"/>
                          </a:solidFill>
                          <a:latin typeface="Arial" panose="020B0604020202020204" pitchFamily="34" charset="0"/>
                          <a:cs typeface="Arial" panose="020B0604020202020204" pitchFamily="34" charset="0"/>
                        </a:rPr>
                        <a:t> </a:t>
                      </a:r>
                      <a:r>
                        <a:rPr lang="en-US" sz="900" b="0" dirty="0">
                          <a:solidFill>
                            <a:srgbClr val="000000"/>
                          </a:solidFill>
                          <a:latin typeface="Arial" panose="020B0604020202020204" pitchFamily="34" charset="0"/>
                          <a:cs typeface="Arial" panose="020B0604020202020204" pitchFamily="34" charset="0"/>
                        </a:rPr>
                        <a:t>high-level  description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dirty="0">
                          <a:solidFill>
                            <a:srgbClr val="000000"/>
                          </a:solidFill>
                          <a:latin typeface="Arial" panose="020B0604020202020204" pitchFamily="34" charset="0"/>
                          <a:cs typeface="Arial" panose="020B0604020202020204" pitchFamily="34" charset="0"/>
                        </a:rPr>
                        <a:t>of the proposed product</a:t>
                      </a:r>
                      <a:r>
                        <a:rPr lang="en-US" sz="900" b="0" baseline="0" dirty="0">
                          <a:solidFill>
                            <a:srgbClr val="000000"/>
                          </a:solidFill>
                          <a:latin typeface="Arial" panose="020B0604020202020204" pitchFamily="34" charset="0"/>
                          <a:cs typeface="Arial" panose="020B0604020202020204" pitchFamily="34" charset="0"/>
                        </a:rPr>
                        <a:t> or </a:t>
                      </a:r>
                      <a:r>
                        <a:rPr lang="en-US" sz="900" b="0" dirty="0">
                          <a:solidFill>
                            <a:srgbClr val="000000"/>
                          </a:solidFill>
                          <a:latin typeface="Arial" panose="020B0604020202020204" pitchFamily="34" charset="0"/>
                          <a:cs typeface="Arial" panose="020B0604020202020204" pitchFamily="34" charset="0"/>
                        </a:rPr>
                        <a:t>service</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defTabSz="457200">
                        <a:spcAft>
                          <a:spcPts val="300"/>
                        </a:spcAft>
                        <a:buFont typeface="Arial" charset="0"/>
                        <a:buNone/>
                      </a:pPr>
                      <a:r>
                        <a:rPr lang="en-US" sz="900" b="0" dirty="0">
                          <a:solidFill>
                            <a:srgbClr val="000000"/>
                          </a:solidFill>
                          <a:latin typeface="Arial" panose="020B0604020202020204" pitchFamily="34" charset="0"/>
                          <a:cs typeface="Arial" panose="020B0604020202020204" pitchFamily="34" charset="0"/>
                        </a:rPr>
                        <a:t>Overview </a:t>
                      </a:r>
                      <a:br>
                        <a:rPr lang="en-US" sz="900" b="0" dirty="0">
                          <a:solidFill>
                            <a:srgbClr val="000000"/>
                          </a:solidFill>
                          <a:latin typeface="Arial" panose="020B0604020202020204" pitchFamily="34" charset="0"/>
                          <a:cs typeface="Arial" panose="020B0604020202020204" pitchFamily="34" charset="0"/>
                        </a:rPr>
                      </a:br>
                      <a:r>
                        <a:rPr lang="en-US" sz="900" b="0" dirty="0">
                          <a:solidFill>
                            <a:srgbClr val="000000"/>
                          </a:solidFill>
                          <a:latin typeface="Arial" panose="020B0604020202020204" pitchFamily="34" charset="0"/>
                          <a:cs typeface="Arial" panose="020B0604020202020204" pitchFamily="34" charset="0"/>
                        </a:rPr>
                        <a:t>of how the proposed product</a:t>
                      </a:r>
                      <a:r>
                        <a:rPr lang="en-US" sz="900" b="0" baseline="0" dirty="0">
                          <a:solidFill>
                            <a:srgbClr val="000000"/>
                          </a:solidFill>
                          <a:latin typeface="Arial" panose="020B0604020202020204" pitchFamily="34" charset="0"/>
                          <a:cs typeface="Arial" panose="020B0604020202020204" pitchFamily="34" charset="0"/>
                        </a:rPr>
                        <a:t> or </a:t>
                      </a:r>
                      <a:r>
                        <a:rPr lang="en-US" sz="900" b="0" dirty="0">
                          <a:solidFill>
                            <a:srgbClr val="000000"/>
                          </a:solidFill>
                          <a:latin typeface="Arial" panose="020B0604020202020204" pitchFamily="34" charset="0"/>
                          <a:cs typeface="Arial" panose="020B0604020202020204" pitchFamily="34" charset="0"/>
                        </a:rPr>
                        <a:t>service benefits the customer, organization,</a:t>
                      </a:r>
                      <a:br>
                        <a:rPr lang="en-US" sz="900" b="0" dirty="0">
                          <a:solidFill>
                            <a:srgbClr val="000000"/>
                          </a:solidFill>
                          <a:latin typeface="Arial" panose="020B0604020202020204" pitchFamily="34" charset="0"/>
                          <a:cs typeface="Arial" panose="020B0604020202020204" pitchFamily="34" charset="0"/>
                        </a:rPr>
                      </a:br>
                      <a:r>
                        <a:rPr lang="en-US" sz="900" b="0" dirty="0">
                          <a:solidFill>
                            <a:srgbClr val="000000"/>
                          </a:solidFill>
                          <a:latin typeface="Arial" panose="020B0604020202020204" pitchFamily="34" charset="0"/>
                          <a:cs typeface="Arial" panose="020B0604020202020204" pitchFamily="34" charset="0"/>
                        </a:rPr>
                        <a:t>and</a:t>
                      </a:r>
                      <a:r>
                        <a:rPr lang="en-US" sz="900" b="0" baseline="0" dirty="0">
                          <a:solidFill>
                            <a:srgbClr val="000000"/>
                          </a:solidFill>
                          <a:latin typeface="Arial" panose="020B0604020202020204" pitchFamily="34" charset="0"/>
                          <a:cs typeface="Arial" panose="020B0604020202020204" pitchFamily="34" charset="0"/>
                        </a:rPr>
                        <a:t> others</a:t>
                      </a:r>
                      <a:endParaRPr lang="en-US" sz="900" b="0" dirty="0">
                        <a:solidFill>
                          <a:srgbClr val="000000"/>
                        </a:solidFill>
                        <a:latin typeface="Arial" panose="020B0604020202020204" pitchFamily="34" charset="0"/>
                        <a:cs typeface="Arial" panose="020B0604020202020204" pitchFamily="34" charset="0"/>
                      </a:endParaRP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dirty="0">
                          <a:solidFill>
                            <a:srgbClr val="000000"/>
                          </a:solidFill>
                          <a:latin typeface="Arial" panose="020B0604020202020204" pitchFamily="34" charset="0"/>
                          <a:cs typeface="Arial" panose="020B0604020202020204" pitchFamily="34" charset="0"/>
                        </a:rPr>
                        <a:t>Summary of the important, unsatisfied customer jobs that the product</a:t>
                      </a:r>
                      <a:r>
                        <a:rPr lang="en-US" sz="900" b="0" baseline="0" dirty="0">
                          <a:solidFill>
                            <a:srgbClr val="000000"/>
                          </a:solidFill>
                          <a:latin typeface="Arial" panose="020B0604020202020204" pitchFamily="34" charset="0"/>
                          <a:cs typeface="Arial" panose="020B0604020202020204" pitchFamily="34" charset="0"/>
                        </a:rPr>
                        <a:t> or </a:t>
                      </a:r>
                      <a:r>
                        <a:rPr lang="en-US" sz="900" b="0" dirty="0">
                          <a:solidFill>
                            <a:srgbClr val="000000"/>
                          </a:solidFill>
                          <a:latin typeface="Arial" panose="020B0604020202020204" pitchFamily="34" charset="0"/>
                          <a:cs typeface="Arial" panose="020B0604020202020204" pitchFamily="34" charset="0"/>
                        </a:rPr>
                        <a:t>service targets</a:t>
                      </a:r>
                    </a:p>
                  </a:txBody>
                  <a:tcPr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dirty="0">
                          <a:solidFill>
                            <a:srgbClr val="000000"/>
                          </a:solidFill>
                          <a:latin typeface="Arial" panose="020B0604020202020204" pitchFamily="34" charset="0"/>
                          <a:cs typeface="Arial" panose="020B0604020202020204" pitchFamily="34" charset="0"/>
                        </a:rPr>
                        <a:t>Snapshot of an individual who is representative of the target segment</a:t>
                      </a:r>
                    </a:p>
                  </a:txBody>
                  <a:tcPr marL="45720" marR="1143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7420">
                <a:tc>
                  <a:txBody>
                    <a:bodyPr/>
                    <a:lstStyle/>
                    <a:p>
                      <a:pPr marL="0" marR="0" indent="0" algn="l" defTabSz="457200"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sz="1000" b="1" kern="1200" dirty="0">
                          <a:solidFill>
                            <a:srgbClr val="468272"/>
                          </a:solidFill>
                          <a:latin typeface="Century Gothic" panose="020B0502020202020204" pitchFamily="34" charset="0"/>
                          <a:ea typeface="+mn-ea"/>
                          <a:cs typeface="Arial" panose="020B0604020202020204" pitchFamily="34" charset="0"/>
                        </a:rPr>
                        <a:t>OFFERING PROFILE</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COMPETITIVE LANDSCAPE</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PROPOSED BUSINESS MODEL </a:t>
                      </a:r>
                    </a:p>
                  </a:txBody>
                  <a:tcPr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sz="1000" b="1" kern="1200" dirty="0">
                          <a:solidFill>
                            <a:srgbClr val="468272"/>
                          </a:solidFill>
                          <a:latin typeface="Century Gothic" panose="020B0502020202020204" pitchFamily="34" charset="0"/>
                          <a:ea typeface="+mn-ea"/>
                          <a:cs typeface="Arial" panose="020B0604020202020204" pitchFamily="34" charset="0"/>
                        </a:rPr>
                        <a:t>GROWTH PATH</a:t>
                      </a:r>
                    </a:p>
                  </a:txBody>
                  <a:tcPr marL="4572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4306">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In-depth description of the product</a:t>
                      </a:r>
                      <a:r>
                        <a:rPr lang="en-US" sz="900" b="0" kern="1200" baseline="0" dirty="0">
                          <a:solidFill>
                            <a:srgbClr val="000000"/>
                          </a:solidFill>
                          <a:latin typeface="Arial" panose="020B0604020202020204" pitchFamily="34" charset="0"/>
                          <a:ea typeface="+mn-ea"/>
                          <a:cs typeface="Arial" panose="020B0604020202020204" pitchFamily="34" charset="0"/>
                        </a:rPr>
                        <a:t> or </a:t>
                      </a:r>
                      <a:r>
                        <a:rPr lang="en-US" sz="900" b="0" kern="1200" dirty="0">
                          <a:solidFill>
                            <a:srgbClr val="000000"/>
                          </a:solidFill>
                          <a:latin typeface="Arial" panose="020B0604020202020204" pitchFamily="34" charset="0"/>
                          <a:ea typeface="+mn-ea"/>
                          <a:cs typeface="Arial" panose="020B0604020202020204" pitchFamily="34" charset="0"/>
                        </a:rPr>
                        <a:t>service for the</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target customer</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Performance map that compares existing products</a:t>
                      </a:r>
                      <a:r>
                        <a:rPr lang="en-US" sz="900" b="0" kern="1200" baseline="0" dirty="0">
                          <a:solidFill>
                            <a:srgbClr val="000000"/>
                          </a:solidFill>
                          <a:latin typeface="Arial" panose="020B0604020202020204" pitchFamily="34" charset="0"/>
                          <a:ea typeface="+mn-ea"/>
                          <a:cs typeface="Arial" panose="020B0604020202020204" pitchFamily="34" charset="0"/>
                        </a:rPr>
                        <a:t> and </a:t>
                      </a:r>
                      <a:r>
                        <a:rPr lang="en-US" sz="900" b="0" kern="1200" dirty="0">
                          <a:solidFill>
                            <a:srgbClr val="000000"/>
                          </a:solidFill>
                          <a:latin typeface="Arial" panose="020B0604020202020204" pitchFamily="34" charset="0"/>
                          <a:ea typeface="+mn-ea"/>
                          <a:cs typeface="Arial" panose="020B0604020202020204" pitchFamily="34" charset="0"/>
                        </a:rPr>
                        <a:t>services along the dimensions that customers value</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Overview of</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the proposed delivery model and profit formula to deliver on </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the</a:t>
                      </a:r>
                      <a:r>
                        <a:rPr lang="en-US" sz="900" b="0" kern="1200" baseline="0" dirty="0">
                          <a:solidFill>
                            <a:srgbClr val="000000"/>
                          </a:solidFill>
                          <a:latin typeface="Arial" panose="020B0604020202020204" pitchFamily="34" charset="0"/>
                          <a:ea typeface="+mn-ea"/>
                          <a:cs typeface="Arial" panose="020B0604020202020204" pitchFamily="34" charset="0"/>
                        </a:rPr>
                        <a:t> </a:t>
                      </a:r>
                      <a:r>
                        <a:rPr lang="en-US" sz="900" b="0" kern="1200" dirty="0">
                          <a:solidFill>
                            <a:srgbClr val="000000"/>
                          </a:solidFill>
                          <a:latin typeface="Arial" panose="020B0604020202020204" pitchFamily="34" charset="0"/>
                          <a:ea typeface="+mn-ea"/>
                          <a:cs typeface="Arial" panose="020B0604020202020204" pitchFamily="34" charset="0"/>
                        </a:rPr>
                        <a:t>value proposition</a:t>
                      </a:r>
                    </a:p>
                  </a:txBody>
                  <a:tcPr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High-level view of how the business will expand from the initial foothold to capture a larger share of the market</a:t>
                      </a:r>
                    </a:p>
                  </a:txBody>
                  <a:tcPr marL="45720" marR="1143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01357509"/>
              </p:ext>
            </p:extLst>
          </p:nvPr>
        </p:nvGraphicFramePr>
        <p:xfrm>
          <a:off x="459532" y="5029200"/>
          <a:ext cx="8227268" cy="1600200"/>
        </p:xfrm>
        <a:graphic>
          <a:graphicData uri="http://schemas.openxmlformats.org/drawingml/2006/table">
            <a:tbl>
              <a:tblPr firstRow="1" bandRow="1">
                <a:tableStyleId>{5C22544A-7EE6-4342-B048-85BDC9FD1C3A}</a:tableStyleId>
              </a:tblPr>
              <a:tblGrid>
                <a:gridCol w="2056817">
                  <a:extLst>
                    <a:ext uri="{9D8B030D-6E8A-4147-A177-3AD203B41FA5}">
                      <a16:colId xmlns:a16="http://schemas.microsoft.com/office/drawing/2014/main" val="20000"/>
                    </a:ext>
                  </a:extLst>
                </a:gridCol>
                <a:gridCol w="2056817">
                  <a:extLst>
                    <a:ext uri="{9D8B030D-6E8A-4147-A177-3AD203B41FA5}">
                      <a16:colId xmlns:a16="http://schemas.microsoft.com/office/drawing/2014/main" val="20001"/>
                    </a:ext>
                  </a:extLst>
                </a:gridCol>
                <a:gridCol w="2056817">
                  <a:extLst>
                    <a:ext uri="{9D8B030D-6E8A-4147-A177-3AD203B41FA5}">
                      <a16:colId xmlns:a16="http://schemas.microsoft.com/office/drawing/2014/main" val="20002"/>
                    </a:ext>
                  </a:extLst>
                </a:gridCol>
                <a:gridCol w="2056817">
                  <a:extLst>
                    <a:ext uri="{9D8B030D-6E8A-4147-A177-3AD203B41FA5}">
                      <a16:colId xmlns:a16="http://schemas.microsoft.com/office/drawing/2014/main" val="20003"/>
                    </a:ext>
                  </a:extLst>
                </a:gridCol>
              </a:tblGrid>
              <a:tr h="227420">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COMMERCIALIZATION PLAN</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REVERSE INCOME STATEMENT</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CRITICAL ASSUMPTIONS LIST</a:t>
                      </a:r>
                    </a:p>
                  </a:txBody>
                  <a:tcPr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a:solidFill>
                            <a:srgbClr val="468272"/>
                          </a:solidFill>
                          <a:latin typeface="Century Gothic" panose="020B0502020202020204" pitchFamily="34" charset="0"/>
                          <a:ea typeface="+mn-ea"/>
                          <a:cs typeface="Arial" panose="020B0604020202020204" pitchFamily="34" charset="0"/>
                        </a:rPr>
                        <a:t>90 DAY TEST-AND-LEARN PLAN</a:t>
                      </a:r>
                    </a:p>
                  </a:txBody>
                  <a:tcPr marL="4572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List of key activities</a:t>
                      </a:r>
                      <a:r>
                        <a:rPr lang="en-US" sz="900" b="0" kern="1200" baseline="0" dirty="0">
                          <a:solidFill>
                            <a:srgbClr val="000000"/>
                          </a:solidFill>
                          <a:latin typeface="Arial" panose="020B0604020202020204" pitchFamily="34" charset="0"/>
                          <a:ea typeface="+mn-ea"/>
                          <a:cs typeface="Arial" panose="020B0604020202020204" pitchFamily="34" charset="0"/>
                        </a:rPr>
                        <a:t> and </a:t>
                      </a:r>
                      <a:r>
                        <a:rPr lang="en-US" sz="900" b="0" kern="1200" dirty="0">
                          <a:solidFill>
                            <a:srgbClr val="000000"/>
                          </a:solidFill>
                          <a:latin typeface="Arial" panose="020B0604020202020204" pitchFamily="34" charset="0"/>
                          <a:ea typeface="+mn-ea"/>
                          <a:cs typeface="Arial" panose="020B0604020202020204" pitchFamily="34" charset="0"/>
                        </a:rPr>
                        <a:t>processes necessary </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to reach the foothold market</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Reverse </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income statement </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to identify </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key profit assumptions</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List of the </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most critical assumptions </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that must be addressed,</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including</a:t>
                      </a:r>
                      <a:br>
                        <a:rPr lang="en-US" sz="900" b="0" kern="1200" dirty="0">
                          <a:solidFill>
                            <a:srgbClr val="000000"/>
                          </a:solidFill>
                          <a:latin typeface="Arial" panose="020B0604020202020204" pitchFamily="34" charset="0"/>
                          <a:ea typeface="+mn-ea"/>
                          <a:cs typeface="Arial" panose="020B0604020202020204" pitchFamily="34" charset="0"/>
                        </a:rPr>
                      </a:br>
                      <a:r>
                        <a:rPr lang="en-US" sz="900" b="0" kern="1200" dirty="0">
                          <a:solidFill>
                            <a:srgbClr val="000000"/>
                          </a:solidFill>
                          <a:latin typeface="Arial" panose="020B0604020202020204" pitchFamily="34" charset="0"/>
                          <a:ea typeface="+mn-ea"/>
                          <a:cs typeface="Arial" panose="020B0604020202020204" pitchFamily="34" charset="0"/>
                        </a:rPr>
                        <a:t>deal-killers</a:t>
                      </a:r>
                    </a:p>
                  </a:txBody>
                  <a:tcPr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a:solidFill>
                            <a:srgbClr val="000000"/>
                          </a:solidFill>
                          <a:latin typeface="Arial" panose="020B0604020202020204" pitchFamily="34" charset="0"/>
                          <a:ea typeface="+mn-ea"/>
                          <a:cs typeface="Arial" panose="020B0604020202020204" pitchFamily="34" charset="0"/>
                        </a:rPr>
                        <a:t>High level test and learn plan for the next 90 days</a:t>
                      </a:r>
                    </a:p>
                  </a:txBody>
                  <a:tcPr marL="45720" marR="1143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645718"/>
            <a:ext cx="886968" cy="663104"/>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968" y="3645718"/>
            <a:ext cx="886968" cy="662836"/>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4368" y="3645719"/>
            <a:ext cx="886968" cy="663371"/>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4802" y="3645718"/>
            <a:ext cx="886968" cy="66443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2153" b="22572"/>
          <a:stretch/>
        </p:blipFill>
        <p:spPr bwMode="auto">
          <a:xfrm>
            <a:off x="1447800" y="1934805"/>
            <a:ext cx="886968" cy="66443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
          <a:stretch/>
        </p:blipFill>
        <p:spPr bwMode="auto">
          <a:xfrm>
            <a:off x="3546968" y="1934805"/>
            <a:ext cx="886968" cy="664432"/>
          </a:xfrm>
          <a:prstGeom prst="roundRect">
            <a:avLst>
              <a:gd name="adj" fmla="val 10062"/>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8"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8"/>
          <a:stretch/>
        </p:blipFill>
        <p:spPr bwMode="auto">
          <a:xfrm>
            <a:off x="5604368" y="1934805"/>
            <a:ext cx="886968" cy="664432"/>
          </a:xfrm>
          <a:prstGeom prst="roundRect">
            <a:avLst>
              <a:gd name="adj" fmla="val 5121"/>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20"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0"/>
          <a:stretch/>
        </p:blipFill>
        <p:spPr bwMode="auto">
          <a:xfrm>
            <a:off x="7794802" y="1934806"/>
            <a:ext cx="886968" cy="664431"/>
          </a:xfrm>
          <a:prstGeom prst="roundRect">
            <a:avLst>
              <a:gd name="adj" fmla="val 8423"/>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sp>
        <p:nvSpPr>
          <p:cNvPr id="2" name="Content Placeholder 1"/>
          <p:cNvSpPr>
            <a:spLocks noGrp="1"/>
          </p:cNvSpPr>
          <p:nvPr>
            <p:ph idx="1"/>
          </p:nvPr>
        </p:nvSpPr>
        <p:spPr/>
        <p:txBody>
          <a:bodyPr/>
          <a:lstStyle/>
          <a:p>
            <a:r>
              <a:rPr lang="en-US" dirty="0"/>
              <a:t>THE FIRST MILE – MINI BUSINESS PLAN TEMPLATE</a:t>
            </a:r>
          </a:p>
        </p:txBody>
      </p:sp>
      <p:sp>
        <p:nvSpPr>
          <p:cNvPr id="5" name="Rectangle 4"/>
          <p:cNvSpPr/>
          <p:nvPr/>
        </p:nvSpPr>
        <p:spPr>
          <a:xfrm rot="5400000">
            <a:off x="2227371" y="-2084494"/>
            <a:ext cx="555625" cy="501037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68" name="TextBox 67"/>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KEY ELEMENTS OF A MINI BUSINESS PLAN  </a:t>
            </a:r>
            <a:r>
              <a:rPr lang="en-US" sz="1200" dirty="0">
                <a:solidFill>
                  <a:prstClr val="white">
                    <a:lumMod val="75000"/>
                  </a:prstClr>
                </a:solidFill>
                <a:latin typeface="Century Gothic" panose="020B0502020202020204" pitchFamily="34" charset="0"/>
                <a:cs typeface="Arial" panose="020B0604020202020204" pitchFamily="34" charset="0"/>
              </a:rPr>
              <a:t>(THE LENGTH OF EACH SECTION WILL VARY)</a:t>
            </a:r>
          </a:p>
        </p:txBody>
      </p:sp>
      <p:cxnSp>
        <p:nvCxnSpPr>
          <p:cNvPr id="70" name="Straight Connector 69"/>
          <p:cNvCxnSpPr/>
          <p:nvPr/>
        </p:nvCxnSpPr>
        <p:spPr>
          <a:xfrm>
            <a:off x="493713" y="1066800"/>
            <a:ext cx="82296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329832"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1</a:t>
            </a:r>
          </a:p>
        </p:txBody>
      </p:sp>
      <p:sp>
        <p:nvSpPr>
          <p:cNvPr id="84" name="Oval 83"/>
          <p:cNvSpPr/>
          <p:nvPr/>
        </p:nvSpPr>
        <p:spPr>
          <a:xfrm>
            <a:off x="3429000"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2</a:t>
            </a:r>
          </a:p>
        </p:txBody>
      </p:sp>
      <p:sp>
        <p:nvSpPr>
          <p:cNvPr id="86" name="Oval 85"/>
          <p:cNvSpPr/>
          <p:nvPr/>
        </p:nvSpPr>
        <p:spPr>
          <a:xfrm>
            <a:off x="5486400"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3</a:t>
            </a:r>
          </a:p>
        </p:txBody>
      </p:sp>
      <p:sp>
        <p:nvSpPr>
          <p:cNvPr id="88" name="Oval 87"/>
          <p:cNvSpPr/>
          <p:nvPr/>
        </p:nvSpPr>
        <p:spPr>
          <a:xfrm>
            <a:off x="7676834"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4</a:t>
            </a:r>
          </a:p>
        </p:txBody>
      </p:sp>
      <p:sp>
        <p:nvSpPr>
          <p:cNvPr id="95" name="Oval 94"/>
          <p:cNvSpPr/>
          <p:nvPr/>
        </p:nvSpPr>
        <p:spPr>
          <a:xfrm>
            <a:off x="1329832"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5</a:t>
            </a:r>
          </a:p>
        </p:txBody>
      </p:sp>
      <p:sp>
        <p:nvSpPr>
          <p:cNvPr id="98" name="Oval 97"/>
          <p:cNvSpPr/>
          <p:nvPr/>
        </p:nvSpPr>
        <p:spPr>
          <a:xfrm>
            <a:off x="3429000"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6</a:t>
            </a:r>
          </a:p>
        </p:txBody>
      </p:sp>
      <p:sp>
        <p:nvSpPr>
          <p:cNvPr id="101" name="Oval 100"/>
          <p:cNvSpPr/>
          <p:nvPr/>
        </p:nvSpPr>
        <p:spPr>
          <a:xfrm>
            <a:off x="5486400"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7</a:t>
            </a:r>
          </a:p>
        </p:txBody>
      </p:sp>
      <p:sp>
        <p:nvSpPr>
          <p:cNvPr id="104" name="Oval 103"/>
          <p:cNvSpPr/>
          <p:nvPr/>
        </p:nvSpPr>
        <p:spPr>
          <a:xfrm>
            <a:off x="7676834"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8</a:t>
            </a:r>
          </a:p>
        </p:txBody>
      </p:sp>
      <p:grpSp>
        <p:nvGrpSpPr>
          <p:cNvPr id="7" name="Group 6"/>
          <p:cNvGrpSpPr/>
          <p:nvPr/>
        </p:nvGrpSpPr>
        <p:grpSpPr>
          <a:xfrm>
            <a:off x="1295400" y="5279833"/>
            <a:ext cx="7351938" cy="739967"/>
            <a:chOff x="1329832" y="5414950"/>
            <a:chExt cx="7351938" cy="739967"/>
          </a:xfrm>
        </p:grpSpPr>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7800" y="5490486"/>
              <a:ext cx="886968" cy="661774"/>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46968" y="5490486"/>
              <a:ext cx="886968" cy="66231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04368" y="5490486"/>
              <a:ext cx="886968" cy="66231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5"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94802" y="5490486"/>
              <a:ext cx="886968" cy="664431"/>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sp>
          <p:nvSpPr>
            <p:cNvPr id="107" name="Oval 106"/>
            <p:cNvSpPr/>
            <p:nvPr/>
          </p:nvSpPr>
          <p:spPr>
            <a:xfrm>
              <a:off x="1329832"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9</a:t>
              </a:r>
            </a:p>
          </p:txBody>
        </p:sp>
        <p:sp>
          <p:nvSpPr>
            <p:cNvPr id="110" name="Oval 109"/>
            <p:cNvSpPr/>
            <p:nvPr/>
          </p:nvSpPr>
          <p:spPr>
            <a:xfrm>
              <a:off x="3429000"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10</a:t>
              </a:r>
            </a:p>
          </p:txBody>
        </p:sp>
        <p:sp>
          <p:nvSpPr>
            <p:cNvPr id="116" name="Oval 115"/>
            <p:cNvSpPr/>
            <p:nvPr/>
          </p:nvSpPr>
          <p:spPr>
            <a:xfrm>
              <a:off x="7676834"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12</a:t>
              </a:r>
            </a:p>
          </p:txBody>
        </p:sp>
        <p:pic>
          <p:nvPicPr>
            <p:cNvPr id="4"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4991" t="37241" r="20011" b="19247"/>
            <a:stretch/>
          </p:blipFill>
          <p:spPr bwMode="auto">
            <a:xfrm>
              <a:off x="5623560" y="5552110"/>
              <a:ext cx="867776" cy="6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Oval 112"/>
            <p:cNvSpPr/>
            <p:nvPr/>
          </p:nvSpPr>
          <p:spPr>
            <a:xfrm>
              <a:off x="5486400"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11</a:t>
              </a:r>
            </a:p>
          </p:txBody>
        </p:sp>
      </p:grpSp>
      <p:sp>
        <p:nvSpPr>
          <p:cNvPr id="37" name="TextBox 3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38" name="TextBox 3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a:t>
            </a:fld>
            <a:endParaRPr lang="en-US" sz="800" dirty="0">
              <a:solidFill>
                <a:prstClr val="black"/>
              </a:solidFill>
            </a:endParaRPr>
          </a:p>
        </p:txBody>
      </p:sp>
    </p:spTree>
    <p:extLst>
      <p:ext uri="{BB962C8B-B14F-4D97-AF65-F5344CB8AC3E}">
        <p14:creationId xmlns:p14="http://schemas.microsoft.com/office/powerpoint/2010/main" val="294094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4931" y="-1771759"/>
            <a:ext cx="555625" cy="506549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19"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2" name="Group 1"/>
          <p:cNvGrpSpPr/>
          <p:nvPr/>
        </p:nvGrpSpPr>
        <p:grpSpPr>
          <a:xfrm>
            <a:off x="0" y="698504"/>
            <a:ext cx="9144000" cy="6492905"/>
            <a:chOff x="0" y="698504"/>
            <a:chExt cx="9144000" cy="6492905"/>
          </a:xfrm>
        </p:grpSpPr>
        <p:sp>
          <p:nvSpPr>
            <p:cNvPr id="63" name="Rectangle 6"/>
            <p:cNvSpPr>
              <a:spLocks noChangeArrowheads="1"/>
            </p:cNvSpPr>
            <p:nvPr/>
          </p:nvSpPr>
          <p:spPr bwMode="auto">
            <a:xfrm>
              <a:off x="569911" y="2737385"/>
              <a:ext cx="3900489" cy="1747827"/>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b="1" kern="0" dirty="0">
                  <a:solidFill>
                    <a:srgbClr val="000000"/>
                  </a:solidFill>
                  <a:latin typeface="Arial" panose="020B0604020202020204" pitchFamily="34" charset="0"/>
                  <a:ea typeface="ＭＳ Ｐゴシック" charset="0"/>
                  <a:cs typeface="Arial" panose="020B0604020202020204" pitchFamily="34" charset="0"/>
                </a:rPr>
                <a:t>Target Customer: </a:t>
              </a:r>
              <a:r>
                <a:rPr lang="en-US" sz="1200" kern="0" dirty="0">
                  <a:solidFill>
                    <a:prstClr val="black"/>
                  </a:solidFill>
                  <a:latin typeface="Arial" panose="020B0604020202020204" pitchFamily="34" charset="0"/>
                  <a:ea typeface="ＭＳ Ｐゴシック" charset="0"/>
                  <a:cs typeface="Arial" panose="020B0604020202020204" pitchFamily="34" charset="0"/>
                </a:rPr>
                <a:t>Millennials in office parks with</a:t>
              </a:r>
              <a:br>
                <a:rPr lang="en-US" sz="1200" kern="0" dirty="0">
                  <a:solidFill>
                    <a:prstClr val="black"/>
                  </a:solidFill>
                  <a:latin typeface="Arial" panose="020B0604020202020204" pitchFamily="34" charset="0"/>
                  <a:ea typeface="ＭＳ Ｐゴシック" charset="0"/>
                  <a:cs typeface="Arial" panose="020B0604020202020204" pitchFamily="34" charset="0"/>
                </a:rPr>
              </a:br>
              <a:r>
                <a:rPr lang="en-US" sz="1200" kern="0" dirty="0">
                  <a:solidFill>
                    <a:prstClr val="black"/>
                  </a:solidFill>
                  <a:latin typeface="Arial" panose="020B0604020202020204" pitchFamily="34" charset="0"/>
                  <a:ea typeface="ＭＳ Ｐゴシック" charset="0"/>
                  <a:cs typeface="Arial" panose="020B0604020202020204" pitchFamily="34" charset="0"/>
                </a:rPr>
                <a:t>limited lunch options (~18M prime prospects)</a:t>
              </a:r>
              <a:endParaRPr lang="en-US" sz="1200" b="1" kern="0" dirty="0">
                <a:solidFill>
                  <a:prstClr val="black"/>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b="1" kern="0" dirty="0">
                  <a:solidFill>
                    <a:prstClr val="black"/>
                  </a:solidFill>
                  <a:latin typeface="Arial" panose="020B0604020202020204" pitchFamily="34" charset="0"/>
                  <a:ea typeface="ＭＳ Ｐゴシック" charset="0"/>
                  <a:cs typeface="Arial" panose="020B0604020202020204" pitchFamily="34" charset="0"/>
                </a:rPr>
                <a:t>Ultimate Vision: </a:t>
              </a:r>
              <a:r>
                <a:rPr lang="en-US" sz="1200" kern="0" dirty="0">
                  <a:solidFill>
                    <a:prstClr val="black"/>
                  </a:solidFill>
                  <a:latin typeface="Arial" panose="020B0604020202020204" pitchFamily="34" charset="0"/>
                  <a:ea typeface="ＭＳ Ｐゴシック" charset="0"/>
                  <a:cs typeface="Arial" panose="020B0604020202020204" pitchFamily="34" charset="0"/>
                </a:rPr>
                <a:t>Multi-franchise model </a:t>
              </a:r>
              <a:r>
                <a:rPr lang="en-US" sz="1200" kern="0" dirty="0">
                  <a:solidFill>
                    <a:srgbClr val="000000"/>
                  </a:solidFill>
                  <a:latin typeface="Arial" panose="020B0604020202020204" pitchFamily="34" charset="0"/>
                  <a:ea typeface="ＭＳ Ｐゴシック" charset="0"/>
                  <a:cs typeface="Arial" panose="020B0604020202020204" pitchFamily="34" charset="0"/>
                </a:rPr>
                <a:t>with different food options, locations, and meal times</a:t>
              </a: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b="1" kern="0" dirty="0">
                  <a:solidFill>
                    <a:srgbClr val="000000"/>
                  </a:solidFill>
                  <a:latin typeface="Arial" panose="020B0604020202020204" pitchFamily="34" charset="0"/>
                  <a:ea typeface="ＭＳ Ｐゴシック" charset="0"/>
                  <a:cs typeface="Arial" panose="020B0604020202020204" pitchFamily="34" charset="0"/>
                </a:rPr>
                <a:t>Trend: </a:t>
              </a:r>
              <a:r>
                <a:rPr lang="en-US" sz="1200" kern="0" dirty="0">
                  <a:solidFill>
                    <a:srgbClr val="000000"/>
                  </a:solidFill>
                  <a:latin typeface="Arial" panose="020B0604020202020204" pitchFamily="34" charset="0"/>
                  <a:ea typeface="ＭＳ Ｐゴシック" charset="0"/>
                  <a:cs typeface="Arial" panose="020B0604020202020204" pitchFamily="34" charset="0"/>
                </a:rPr>
                <a:t>Supports trend of buying lunch at work</a:t>
              </a: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4" name="Rectangle 7"/>
            <p:cNvSpPr>
              <a:spLocks noChangeArrowheads="1"/>
            </p:cNvSpPr>
            <p:nvPr/>
          </p:nvSpPr>
          <p:spPr bwMode="auto">
            <a:xfrm>
              <a:off x="569911" y="2737385"/>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OVERVIEW OF SERVICE</a:t>
              </a:r>
            </a:p>
          </p:txBody>
        </p:sp>
        <p:sp>
          <p:nvSpPr>
            <p:cNvPr id="65" name="Rectangle 8"/>
            <p:cNvSpPr>
              <a:spLocks noChangeArrowheads="1"/>
            </p:cNvSpPr>
            <p:nvPr/>
          </p:nvSpPr>
          <p:spPr bwMode="auto">
            <a:xfrm>
              <a:off x="569911" y="4584341"/>
              <a:ext cx="3900489" cy="1838325"/>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Bef>
                  <a:spcPct val="30000"/>
                </a:spcBef>
                <a:spcAft>
                  <a:spcPct val="0"/>
                </a:spcAft>
                <a:defRPr/>
              </a:pPr>
              <a:r>
                <a:rPr lang="en-US" sz="1200" b="1" kern="0" dirty="0">
                  <a:solidFill>
                    <a:srgbClr val="000000"/>
                  </a:solidFill>
                  <a:latin typeface="Arial" panose="020B0604020202020204" pitchFamily="34" charset="0"/>
                  <a:ea typeface="ＭＳ Ｐゴシック" charset="0"/>
                  <a:cs typeface="Arial" panose="020B0604020202020204" pitchFamily="34" charset="0"/>
                </a:rPr>
                <a:t>Priority jobs fulfilled:</a:t>
              </a:r>
            </a:p>
            <a:p>
              <a:pPr marL="171450" lvl="1" indent="-171450" defTabSz="457200" fontAlgn="base">
                <a:spcBef>
                  <a:spcPct val="30000"/>
                </a:spcBef>
                <a:spcAft>
                  <a:spcPct val="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Provide affordable options</a:t>
              </a:r>
            </a:p>
            <a:p>
              <a:pPr marL="171450" lvl="1" indent="-171450" defTabSz="457200" fontAlgn="base">
                <a:spcBef>
                  <a:spcPct val="30000"/>
                </a:spcBef>
                <a:spcAft>
                  <a:spcPct val="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Require minimal effort</a:t>
              </a:r>
              <a:endParaRPr lang="en-US" sz="1200" b="1" i="1" kern="0" dirty="0">
                <a:solidFill>
                  <a:prstClr val="black"/>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ct val="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Purchase from a trusted brand (i.e. DiGiornio)</a:t>
              </a:r>
            </a:p>
            <a:p>
              <a:pPr marL="171450" lvl="1" indent="-171450" defTabSz="457200" fontAlgn="base">
                <a:spcBef>
                  <a:spcPct val="30000"/>
                </a:spcBef>
                <a:spcAft>
                  <a:spcPct val="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Superior taste (i.e. DiGiornio pizza)</a:t>
              </a:r>
            </a:p>
            <a:p>
              <a:pPr marL="231775" indent="-231775" defTabSz="457200" fontAlgn="base">
                <a:spcBef>
                  <a:spcPct val="30000"/>
                </a:spcBef>
                <a:spcAft>
                  <a:spcPct val="0"/>
                </a:spcAft>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0"/>
                </a:spcBef>
                <a:spcAft>
                  <a:spcPct val="0"/>
                </a:spcAft>
                <a:buFont typeface="Wingdings" charset="0"/>
                <a:buNone/>
                <a:defRPr/>
              </a:pPr>
              <a:r>
                <a:rPr lang="en-US" sz="1200" b="1" kern="0" dirty="0">
                  <a:solidFill>
                    <a:srgbClr val="000000"/>
                  </a:solidFill>
                  <a:latin typeface="Arial" panose="020B0604020202020204" pitchFamily="34" charset="0"/>
                  <a:ea typeface="ＭＳ Ｐゴシック" charset="0"/>
                  <a:cs typeface="Arial" panose="020B0604020202020204" pitchFamily="34" charset="0"/>
                </a:rPr>
                <a:t> </a:t>
              </a:r>
            </a:p>
          </p:txBody>
        </p:sp>
        <p:sp>
          <p:nvSpPr>
            <p:cNvPr id="66" name="Rectangle 9"/>
            <p:cNvSpPr>
              <a:spLocks noChangeArrowheads="1"/>
            </p:cNvSpPr>
            <p:nvPr/>
          </p:nvSpPr>
          <p:spPr bwMode="auto">
            <a:xfrm>
              <a:off x="569911" y="4589104"/>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SERVICE CHARACTERISTICS</a:t>
              </a:r>
            </a:p>
          </p:txBody>
        </p:sp>
        <p:sp>
          <p:nvSpPr>
            <p:cNvPr id="69" name="Rectangle 13"/>
            <p:cNvSpPr>
              <a:spLocks noChangeArrowheads="1"/>
            </p:cNvSpPr>
            <p:nvPr/>
          </p:nvSpPr>
          <p:spPr bwMode="auto">
            <a:xfrm>
              <a:off x="4622800" y="4589103"/>
              <a:ext cx="3962401" cy="1833563"/>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Aft>
                  <a:spcPts val="300"/>
                </a:spcAft>
                <a:defRPr/>
              </a:pPr>
              <a:r>
                <a:rPr lang="en-US" sz="1200" b="1" kern="0" dirty="0">
                  <a:solidFill>
                    <a:prstClr val="black"/>
                  </a:solidFill>
                  <a:latin typeface="Arial" panose="020B0604020202020204" pitchFamily="34" charset="0"/>
                  <a:ea typeface="ＭＳ Ｐゴシック" charset="0"/>
                  <a:cs typeface="Arial" panose="020B0604020202020204" pitchFamily="34" charset="0"/>
                </a:rPr>
                <a:t>Competitive Comparison:</a:t>
              </a:r>
            </a:p>
            <a:p>
              <a:pPr defTabSz="457200" fontAlgn="base">
                <a:spcAft>
                  <a:spcPts val="100"/>
                </a:spcAft>
                <a:defRPr/>
              </a:pP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alternative, the offering is better because:</a:t>
              </a:r>
            </a:p>
            <a:p>
              <a:pPr marL="171450" lvl="1" indent="-171450" defTabSz="457200" fontAlgn="base">
                <a:spcAft>
                  <a:spcPts val="10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More affordable, yet still tastes good </a:t>
              </a:r>
            </a:p>
            <a:p>
              <a:pPr marL="171450" lvl="1" indent="-171450" defTabSz="457200" fontAlgn="base">
                <a:spcAft>
                  <a:spcPts val="40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Less effort required</a:t>
              </a:r>
              <a:endParaRPr lang="en-US" sz="1200" i="1" kern="0" dirty="0">
                <a:solidFill>
                  <a:prstClr val="black"/>
                </a:solidFill>
                <a:latin typeface="Arial" panose="020B0604020202020204" pitchFamily="34" charset="0"/>
                <a:ea typeface="ＭＳ Ｐゴシック" charset="0"/>
                <a:cs typeface="Arial" panose="020B0604020202020204" pitchFamily="34" charset="0"/>
              </a:endParaRPr>
            </a:p>
            <a:p>
              <a:pPr defTabSz="457200" fontAlgn="base">
                <a:spcAft>
                  <a:spcPts val="100"/>
                </a:spcAft>
                <a:defRPr/>
              </a:pP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alternative, the offering is worse because:</a:t>
              </a:r>
            </a:p>
            <a:p>
              <a:pPr marL="171450" lvl="1" indent="-171450" defTabSz="457200" fontAlgn="base">
                <a:spcAft>
                  <a:spcPts val="10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Less extensive menu of lunch options</a:t>
              </a:r>
            </a:p>
            <a:p>
              <a:pPr marL="171450" lvl="1" indent="-171450" defTabSz="457200" fontAlgn="base">
                <a:spcAft>
                  <a:spcPts val="100"/>
                </a:spcAft>
                <a:buFont typeface="Arial"/>
                <a:buChar char="•"/>
                <a:defRPr/>
              </a:pPr>
              <a:r>
                <a:rPr lang="en-US" sz="1200" kern="0" dirty="0">
                  <a:solidFill>
                    <a:prstClr val="black"/>
                  </a:solidFill>
                  <a:latin typeface="Arial" panose="020B0604020202020204" pitchFamily="34" charset="0"/>
                  <a:ea typeface="ＭＳ Ｐゴシック" charset="0"/>
                  <a:cs typeface="Arial" panose="020B0604020202020204" pitchFamily="34" charset="0"/>
                </a:rPr>
                <a:t>Not a fine dining experience for lunch</a:t>
              </a:r>
            </a:p>
          </p:txBody>
        </p:sp>
        <p:sp>
          <p:nvSpPr>
            <p:cNvPr id="70" name="Rectangle 14"/>
            <p:cNvSpPr>
              <a:spLocks noChangeArrowheads="1"/>
            </p:cNvSpPr>
            <p:nvPr/>
          </p:nvSpPr>
          <p:spPr bwMode="auto">
            <a:xfrm>
              <a:off x="4622800" y="4589104"/>
              <a:ext cx="3962401"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CUSTOMER TRADE-OFFS</a:t>
              </a:r>
            </a:p>
          </p:txBody>
        </p:sp>
        <p:sp>
          <p:nvSpPr>
            <p:cNvPr id="73" name="Rectangle 6"/>
            <p:cNvSpPr>
              <a:spLocks noChangeArrowheads="1"/>
            </p:cNvSpPr>
            <p:nvPr/>
          </p:nvSpPr>
          <p:spPr bwMode="auto">
            <a:xfrm>
              <a:off x="4622800" y="2737385"/>
              <a:ext cx="3962401" cy="1747827"/>
            </a:xfrm>
            <a:prstGeom prst="rect">
              <a:avLst/>
            </a:prstGeom>
            <a:solidFill>
              <a:schemeClr val="bg1">
                <a:lumMod val="95000"/>
              </a:schemeClr>
            </a:solidFill>
            <a:ln w="9525"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8" name="Rectangle 12"/>
            <p:cNvSpPr>
              <a:spLocks noChangeArrowheads="1"/>
            </p:cNvSpPr>
            <p:nvPr/>
          </p:nvSpPr>
          <p:spPr bwMode="auto">
            <a:xfrm>
              <a:off x="4622801" y="2737385"/>
              <a:ext cx="3962400"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BUSINESS MODEL HIGHLIGHTS</a:t>
              </a:r>
            </a:p>
          </p:txBody>
        </p:sp>
        <p:sp>
          <p:nvSpPr>
            <p:cNvPr id="20" name="TextBox 19"/>
            <p:cNvSpPr txBox="1"/>
            <p:nvPr/>
          </p:nvSpPr>
          <p:spPr>
            <a:xfrm>
              <a:off x="4572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OFFERING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8" name="Rectangle 17"/>
            <p:cNvSpPr>
              <a:spLocks noChangeArrowheads="1"/>
            </p:cNvSpPr>
            <p:nvPr/>
          </p:nvSpPr>
          <p:spPr bwMode="auto">
            <a:xfrm>
              <a:off x="587983"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2" name="Text Box 7"/>
            <p:cNvSpPr txBox="1">
              <a:spLocks noChangeArrowheads="1"/>
            </p:cNvSpPr>
            <p:nvPr/>
          </p:nvSpPr>
          <p:spPr bwMode="auto">
            <a:xfrm>
              <a:off x="587983" y="1143000"/>
              <a:ext cx="7958879"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V1.0 SERVICE EXPERIENCE</a:t>
              </a:r>
            </a:p>
          </p:txBody>
        </p:sp>
        <p:sp>
          <p:nvSpPr>
            <p:cNvPr id="29" name="TextBox 28"/>
            <p:cNvSpPr txBox="1"/>
            <p:nvPr/>
          </p:nvSpPr>
          <p:spPr>
            <a:xfrm>
              <a:off x="2235201" y="1524000"/>
              <a:ext cx="6299199" cy="1015663"/>
            </a:xfrm>
            <a:prstGeom prst="rect">
              <a:avLst/>
            </a:prstGeom>
            <a:noFill/>
          </p:spPr>
          <p:txBody>
            <a:bodyPr wrap="square" rtlCol="0">
              <a:spAutoFit/>
            </a:bodyPr>
            <a:lstStyle/>
            <a:p>
              <a:pPr defTabSz="457200"/>
              <a:r>
                <a:rPr lang="en-US" sz="1200" b="1" dirty="0">
                  <a:solidFill>
                    <a:prstClr val="black"/>
                  </a:solidFill>
                  <a:latin typeface="Arial" panose="020B0604020202020204" pitchFamily="34" charset="0"/>
                  <a:cs typeface="Arial" panose="020B0604020202020204" pitchFamily="34" charset="0"/>
                </a:rPr>
                <a:t>The Mobile Morsels Experience: </a:t>
              </a:r>
              <a:r>
                <a:rPr lang="en-US" sz="1200" dirty="0">
                  <a:solidFill>
                    <a:prstClr val="black"/>
                  </a:solidFill>
                  <a:latin typeface="Arial" panose="020B0604020202020204" pitchFamily="34" charset="0"/>
                  <a:cs typeface="Arial" panose="020B0604020202020204" pitchFamily="34" charset="0"/>
                </a:rPr>
                <a:t>In the morning, the truck picks up its stock of frozen pizzas and stores them in the onboard freezer. The truck pulls up to a parking spot in an office park, and employees in the truck heat up the DiGiorno pizzas using an onboard oven. Around lunchtime, employees at the office park run out to the truck right outside their office, buy a slice of pizza, snack and drink and are back at work in only a few minutes.</a:t>
              </a:r>
              <a:endParaRPr lang="en-US" sz="1200" i="1" dirty="0">
                <a:solidFill>
                  <a:prstClr val="black"/>
                </a:solidFill>
                <a:latin typeface="Arial" panose="020B0604020202020204" pitchFamily="34" charset="0"/>
                <a:cs typeface="Arial" panose="020B0604020202020204" pitchFamily="34" charset="0"/>
              </a:endParaRPr>
            </a:p>
          </p:txBody>
        </p:sp>
        <p:pic>
          <p:nvPicPr>
            <p:cNvPr id="17" name="Picture 3" descr="C:\Users\cspanakos\Desktop\Innosight\Visualization Library\Mobile Morsels Pictures\DSCN08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08" t="16596" r="22645" b="6555"/>
            <a:stretch/>
          </p:blipFill>
          <p:spPr bwMode="auto">
            <a:xfrm>
              <a:off x="4776861" y="3168253"/>
              <a:ext cx="1215878" cy="11949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cspanakos\Desktop\Innosight\Visualization Library\Mobile Morsels Pictures\DSCN08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425" b="2975"/>
            <a:stretch/>
          </p:blipFill>
          <p:spPr bwMode="auto">
            <a:xfrm>
              <a:off x="762591" y="1564757"/>
              <a:ext cx="1447801" cy="9341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3124200"/>
              <a:ext cx="2590800" cy="1548116"/>
            </a:xfrm>
            <a:prstGeom prst="rect">
              <a:avLst/>
            </a:prstGeom>
          </p:spPr>
          <p:txBody>
            <a:bodyPr wrap="square">
              <a:spAutoFit/>
            </a:bodyPr>
            <a:lstStyle/>
            <a:p>
              <a:pPr marL="231775" indent="-231775" defTabSz="457200" fontAlgn="base">
                <a:spcBef>
                  <a:spcPct val="30000"/>
                </a:spcBef>
                <a:spcAft>
                  <a:spcPct val="0"/>
                </a:spcAft>
                <a:buFontTx/>
                <a:buChar char="•"/>
                <a:defRPr/>
              </a:pPr>
              <a:r>
                <a:rPr lang="en-US" sz="1100" b="1" kern="0" dirty="0">
                  <a:solidFill>
                    <a:srgbClr val="000000"/>
                  </a:solidFill>
                  <a:latin typeface="Arial" panose="020B0604020202020204" pitchFamily="34" charset="0"/>
                  <a:ea typeface="ＭＳ Ｐゴシック" charset="0"/>
                  <a:cs typeface="Arial" panose="020B0604020202020204" pitchFamily="34" charset="0"/>
                </a:rPr>
                <a:t>Reaching $100MM</a:t>
              </a:r>
              <a:r>
                <a:rPr lang="en-US" sz="1100" kern="0" dirty="0">
                  <a:solidFill>
                    <a:srgbClr val="000000"/>
                  </a:solidFill>
                  <a:latin typeface="Arial" panose="020B0604020202020204" pitchFamily="34" charset="0"/>
                  <a:ea typeface="ＭＳ Ｐゴシック" charset="0"/>
                  <a:cs typeface="Arial" panose="020B0604020202020204" pitchFamily="34" charset="0"/>
                </a:rPr>
                <a:t>: </a:t>
              </a:r>
              <a:br>
                <a:rPr lang="en-US" sz="1100" kern="0" dirty="0">
                  <a:solidFill>
                    <a:srgbClr val="000000"/>
                  </a:solidFill>
                  <a:latin typeface="Arial" panose="020B0604020202020204" pitchFamily="34" charset="0"/>
                  <a:ea typeface="ＭＳ Ｐゴシック" charset="0"/>
                  <a:cs typeface="Arial" panose="020B0604020202020204" pitchFamily="34" charset="0"/>
                </a:rPr>
              </a:br>
              <a:r>
                <a:rPr lang="en-US" sz="1100" kern="0" dirty="0">
                  <a:solidFill>
                    <a:srgbClr val="000000"/>
                  </a:solidFill>
                  <a:latin typeface="Arial" panose="020B0604020202020204" pitchFamily="34" charset="0"/>
                  <a:ea typeface="ＭＳ Ｐゴシック" charset="0"/>
                  <a:cs typeface="Arial" panose="020B0604020202020204" pitchFamily="34" charset="0"/>
                </a:rPr>
                <a:t>1.5MM trucks, 125 transactions</a:t>
              </a:r>
              <a:br>
                <a:rPr lang="en-US" sz="1100" kern="0" dirty="0">
                  <a:solidFill>
                    <a:srgbClr val="000000"/>
                  </a:solidFill>
                  <a:latin typeface="Arial" panose="020B0604020202020204" pitchFamily="34" charset="0"/>
                  <a:ea typeface="ＭＳ Ｐゴシック" charset="0"/>
                  <a:cs typeface="Arial" panose="020B0604020202020204" pitchFamily="34" charset="0"/>
                </a:rPr>
              </a:br>
              <a:r>
                <a:rPr lang="en-US" sz="1100" kern="0" dirty="0">
                  <a:solidFill>
                    <a:srgbClr val="000000"/>
                  </a:solidFill>
                  <a:latin typeface="Arial" panose="020B0604020202020204" pitchFamily="34" charset="0"/>
                  <a:ea typeface="ＭＳ Ｐゴシック" charset="0"/>
                  <a:cs typeface="Arial" panose="020B0604020202020204" pitchFamily="34" charset="0"/>
                </a:rPr>
                <a:t>per day, $5 per transaction</a:t>
              </a:r>
            </a:p>
            <a:p>
              <a:pPr marL="231775" indent="-231775" defTabSz="457200" fontAlgn="base">
                <a:spcBef>
                  <a:spcPct val="30000"/>
                </a:spcBef>
                <a:spcAft>
                  <a:spcPct val="0"/>
                </a:spcAft>
                <a:buFontTx/>
                <a:buChar char="•"/>
                <a:defRPr/>
              </a:pPr>
              <a:r>
                <a:rPr lang="en-US" sz="1100" b="1" kern="0" dirty="0">
                  <a:solidFill>
                    <a:srgbClr val="000000"/>
                  </a:solidFill>
                  <a:latin typeface="Arial" panose="020B0604020202020204" pitchFamily="34" charset="0"/>
                  <a:ea typeface="ＭＳ Ｐゴシック" charset="0"/>
                  <a:cs typeface="Arial" panose="020B0604020202020204" pitchFamily="34" charset="0"/>
                </a:rPr>
                <a:t>Reason to Believe: </a:t>
              </a:r>
              <a:r>
                <a:rPr lang="en-US" sz="1100" kern="0" dirty="0">
                  <a:solidFill>
                    <a:srgbClr val="000000"/>
                  </a:solidFill>
                  <a:latin typeface="Arial" panose="020B0604020202020204" pitchFamily="34" charset="0"/>
                  <a:ea typeface="ＭＳ Ｐゴシック" charset="0"/>
                  <a:cs typeface="Arial" panose="020B0604020202020204" pitchFamily="34" charset="0"/>
                </a:rPr>
                <a:t>Truck </a:t>
              </a:r>
              <a:br>
                <a:rPr lang="en-US" sz="1100" kern="0" dirty="0">
                  <a:solidFill>
                    <a:srgbClr val="000000"/>
                  </a:solidFill>
                  <a:latin typeface="Arial" panose="020B0604020202020204" pitchFamily="34" charset="0"/>
                  <a:ea typeface="ＭＳ Ｐゴシック" charset="0"/>
                  <a:cs typeface="Arial" panose="020B0604020202020204" pitchFamily="34" charset="0"/>
                </a:rPr>
              </a:br>
              <a:r>
                <a:rPr lang="en-US" sz="1100" kern="0" dirty="0">
                  <a:solidFill>
                    <a:srgbClr val="000000"/>
                  </a:solidFill>
                  <a:latin typeface="Arial" panose="020B0604020202020204" pitchFamily="34" charset="0"/>
                  <a:ea typeface="ＭＳ Ｐゴシック" charset="0"/>
                  <a:cs typeface="Arial" panose="020B0604020202020204" pitchFamily="34" charset="0"/>
                </a:rPr>
                <a:t>needs to achieve</a:t>
              </a:r>
              <a:r>
                <a:rPr lang="en-US" sz="1100" kern="0" dirty="0">
                  <a:solidFill>
                    <a:srgbClr val="C00000"/>
                  </a:solidFill>
                  <a:latin typeface="Arial" panose="020B0604020202020204" pitchFamily="34" charset="0"/>
                  <a:ea typeface="ＭＳ Ｐゴシック" charset="0"/>
                  <a:cs typeface="Arial" panose="020B0604020202020204" pitchFamily="34" charset="0"/>
                </a:rPr>
                <a:t> </a:t>
              </a:r>
              <a:r>
                <a:rPr lang="en-US" sz="1100" kern="0" dirty="0">
                  <a:solidFill>
                    <a:prstClr val="black"/>
                  </a:solidFill>
                  <a:latin typeface="Arial" panose="020B0604020202020204" pitchFamily="34" charset="0"/>
                  <a:ea typeface="ＭＳ Ｐゴシック" charset="0"/>
                  <a:cs typeface="Arial" panose="020B0604020202020204" pitchFamily="34" charset="0"/>
                </a:rPr>
                <a:t>X</a:t>
              </a:r>
              <a:r>
                <a:rPr lang="en-US" sz="1100" kern="0" dirty="0">
                  <a:solidFill>
                    <a:srgbClr val="000000"/>
                  </a:solidFill>
                  <a:latin typeface="Arial" panose="020B0604020202020204" pitchFamily="34" charset="0"/>
                  <a:ea typeface="ＭＳ Ｐゴシック" charset="0"/>
                  <a:cs typeface="Arial" panose="020B0604020202020204" pitchFamily="34" charset="0"/>
                </a:rPr>
                <a:t>% sales </a:t>
              </a:r>
              <a:br>
                <a:rPr lang="en-US" sz="1100" kern="0" dirty="0">
                  <a:solidFill>
                    <a:srgbClr val="000000"/>
                  </a:solidFill>
                  <a:latin typeface="Arial" panose="020B0604020202020204" pitchFamily="34" charset="0"/>
                  <a:ea typeface="ＭＳ Ｐゴシック" charset="0"/>
                  <a:cs typeface="Arial" panose="020B0604020202020204" pitchFamily="34" charset="0"/>
                </a:rPr>
              </a:br>
              <a:r>
                <a:rPr lang="en-US" sz="1100" kern="0" dirty="0">
                  <a:solidFill>
                    <a:srgbClr val="000000"/>
                  </a:solidFill>
                  <a:latin typeface="Arial" panose="020B0604020202020204" pitchFamily="34" charset="0"/>
                  <a:ea typeface="ＭＳ Ｐゴシック" charset="0"/>
                  <a:cs typeface="Arial" panose="020B0604020202020204" pitchFamily="34" charset="0"/>
                </a:rPr>
                <a:t>of one Domino’s franchise to be profitable</a:t>
              </a:r>
            </a:p>
            <a:p>
              <a:pPr marL="231775" indent="-231775" defTabSz="457200" fontAlgn="base">
                <a:spcBef>
                  <a:spcPct val="30000"/>
                </a:spcBef>
                <a:spcAft>
                  <a:spcPct val="0"/>
                </a:spcAft>
                <a:buFontTx/>
                <a:buChar char="•"/>
                <a:defRPr/>
              </a:pP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1" name="TextBox 2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24" name="TextBox 23"/>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19</a:t>
              </a:fld>
              <a:endParaRPr lang="en-US" sz="800" dirty="0">
                <a:solidFill>
                  <a:prstClr val="black"/>
                </a:solidFill>
              </a:endParaRPr>
            </a:p>
          </p:txBody>
        </p:sp>
      </p:grpSp>
    </p:spTree>
    <p:extLst>
      <p:ext uri="{BB962C8B-B14F-4D97-AF65-F5344CB8AC3E}">
        <p14:creationId xmlns:p14="http://schemas.microsoft.com/office/powerpoint/2010/main" val="210521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2" name="Group 1"/>
          <p:cNvGrpSpPr/>
          <p:nvPr/>
        </p:nvGrpSpPr>
        <p:grpSpPr>
          <a:xfrm>
            <a:off x="0" y="698504"/>
            <a:ext cx="9144000" cy="6492905"/>
            <a:chOff x="0" y="698504"/>
            <a:chExt cx="9144000" cy="6492905"/>
          </a:xfrm>
        </p:grpSpPr>
        <p:sp>
          <p:nvSpPr>
            <p:cNvPr id="122" name="TextBox 121"/>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COMPETITIVE LANDSCAPE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grpSp>
          <p:nvGrpSpPr>
            <p:cNvPr id="4" name="Group 3"/>
            <p:cNvGrpSpPr/>
            <p:nvPr/>
          </p:nvGrpSpPr>
          <p:grpSpPr>
            <a:xfrm>
              <a:off x="398470" y="1491368"/>
              <a:ext cx="8371924" cy="4299832"/>
              <a:chOff x="398470" y="1270533"/>
              <a:chExt cx="8371924" cy="4299832"/>
            </a:xfrm>
          </p:grpSpPr>
          <p:cxnSp>
            <p:nvCxnSpPr>
              <p:cNvPr id="26" name="Straight Connector 25"/>
              <p:cNvCxnSpPr/>
              <p:nvPr/>
            </p:nvCxnSpPr>
            <p:spPr>
              <a:xfrm>
                <a:off x="1395070" y="1783854"/>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95070" y="3795030"/>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95070" y="2739508"/>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62165" y="4925835"/>
                <a:ext cx="7375324" cy="0"/>
              </a:xfrm>
              <a:prstGeom prst="line">
                <a:avLst/>
              </a:prstGeom>
              <a:ln>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8470" y="4605885"/>
                <a:ext cx="929798"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Not good enough</a:t>
                </a:r>
              </a:p>
            </p:txBody>
          </p:sp>
          <p:sp>
            <p:nvSpPr>
              <p:cNvPr id="31" name="TextBox 30"/>
              <p:cNvSpPr txBox="1"/>
              <p:nvPr/>
            </p:nvSpPr>
            <p:spPr>
              <a:xfrm>
                <a:off x="398470" y="3524035"/>
                <a:ext cx="820411"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Good enough</a:t>
                </a:r>
              </a:p>
            </p:txBody>
          </p:sp>
          <p:sp>
            <p:nvSpPr>
              <p:cNvPr id="32" name="TextBox 31"/>
              <p:cNvSpPr txBox="1"/>
              <p:nvPr/>
            </p:nvSpPr>
            <p:spPr>
              <a:xfrm>
                <a:off x="398470" y="2600821"/>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Excellent</a:t>
                </a:r>
              </a:p>
            </p:txBody>
          </p:sp>
          <p:sp>
            <p:nvSpPr>
              <p:cNvPr id="33" name="TextBox 32"/>
              <p:cNvSpPr txBox="1"/>
              <p:nvPr/>
            </p:nvSpPr>
            <p:spPr>
              <a:xfrm>
                <a:off x="398470" y="1664858"/>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Overshot</a:t>
                </a:r>
              </a:p>
            </p:txBody>
          </p:sp>
          <p:sp>
            <p:nvSpPr>
              <p:cNvPr id="34" name="TextBox 33"/>
              <p:cNvSpPr txBox="1">
                <a:spLocks noChangeArrowheads="1"/>
              </p:cNvSpPr>
              <p:nvPr/>
            </p:nvSpPr>
            <p:spPr bwMode="auto">
              <a:xfrm>
                <a:off x="1162165" y="5005823"/>
                <a:ext cx="1242160" cy="410654"/>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Effort/time in the morning</a:t>
                </a:r>
              </a:p>
            </p:txBody>
          </p:sp>
          <p:sp>
            <p:nvSpPr>
              <p:cNvPr id="47" name="TextBox 46"/>
              <p:cNvSpPr txBox="1">
                <a:spLocks noChangeArrowheads="1"/>
              </p:cNvSpPr>
              <p:nvPr/>
            </p:nvSpPr>
            <p:spPr bwMode="auto">
              <a:xfrm>
                <a:off x="2436673" y="5005823"/>
                <a:ext cx="1009255" cy="410654"/>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Effort/time at lunch</a:t>
                </a:r>
              </a:p>
            </p:txBody>
          </p:sp>
          <p:sp>
            <p:nvSpPr>
              <p:cNvPr id="48" name="TextBox 47"/>
              <p:cNvSpPr txBox="1">
                <a:spLocks noChangeArrowheads="1"/>
              </p:cNvSpPr>
              <p:nvPr/>
            </p:nvSpPr>
            <p:spPr bwMode="auto">
              <a:xfrm>
                <a:off x="3478276" y="5005823"/>
                <a:ext cx="918681" cy="256765"/>
              </a:xfrm>
              <a:prstGeom prst="rect">
                <a:avLst/>
              </a:prstGeom>
              <a:noFill/>
              <a:ln w="9525">
                <a:noFill/>
                <a:miter lim="800000"/>
                <a:headEnd/>
                <a:tailEnd/>
              </a:ln>
            </p:spPr>
            <p:txBody>
              <a:bodyPr wrap="square"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Cost</a:t>
                </a:r>
              </a:p>
            </p:txBody>
          </p:sp>
          <p:sp>
            <p:nvSpPr>
              <p:cNvPr id="49" name="TextBox 48"/>
              <p:cNvSpPr txBox="1">
                <a:spLocks noChangeArrowheads="1"/>
              </p:cNvSpPr>
              <p:nvPr/>
            </p:nvSpPr>
            <p:spPr bwMode="auto">
              <a:xfrm>
                <a:off x="6564268" y="5005823"/>
                <a:ext cx="931620" cy="56454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Flexibility to eat when I want</a:t>
                </a:r>
              </a:p>
            </p:txBody>
          </p:sp>
          <p:sp>
            <p:nvSpPr>
              <p:cNvPr id="50" name="TextBox 49"/>
              <p:cNvSpPr txBox="1">
                <a:spLocks noChangeArrowheads="1"/>
              </p:cNvSpPr>
              <p:nvPr/>
            </p:nvSpPr>
            <p:spPr bwMode="auto">
              <a:xfrm>
                <a:off x="5470908" y="5005823"/>
                <a:ext cx="1061012" cy="410654"/>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Ability to match mood</a:t>
                </a:r>
              </a:p>
            </p:txBody>
          </p:sp>
          <p:sp>
            <p:nvSpPr>
              <p:cNvPr id="51" name="TextBox 50"/>
              <p:cNvSpPr txBox="1">
                <a:spLocks noChangeArrowheads="1"/>
              </p:cNvSpPr>
              <p:nvPr/>
            </p:nvSpPr>
            <p:spPr bwMode="auto">
              <a:xfrm>
                <a:off x="7528234" y="5005823"/>
                <a:ext cx="1242160" cy="410654"/>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Wide selection of options</a:t>
                </a:r>
              </a:p>
            </p:txBody>
          </p:sp>
          <p:sp>
            <p:nvSpPr>
              <p:cNvPr id="56" name="TextBox 55"/>
              <p:cNvSpPr txBox="1">
                <a:spLocks noChangeArrowheads="1"/>
              </p:cNvSpPr>
              <p:nvPr/>
            </p:nvSpPr>
            <p:spPr bwMode="auto">
              <a:xfrm>
                <a:off x="4429305" y="5005823"/>
                <a:ext cx="1009255" cy="256765"/>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Taste</a:t>
                </a:r>
              </a:p>
            </p:txBody>
          </p:sp>
          <p:sp>
            <p:nvSpPr>
              <p:cNvPr id="57" name="TextBox 28"/>
              <p:cNvSpPr txBox="1">
                <a:spLocks noChangeArrowheads="1"/>
              </p:cNvSpPr>
              <p:nvPr/>
            </p:nvSpPr>
            <p:spPr bwMode="auto">
              <a:xfrm>
                <a:off x="4036108" y="1270637"/>
                <a:ext cx="1191601" cy="256765"/>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Quick Restaurant</a:t>
                </a:r>
              </a:p>
            </p:txBody>
          </p:sp>
          <p:sp>
            <p:nvSpPr>
              <p:cNvPr id="58" name="TextBox 29"/>
              <p:cNvSpPr txBox="1">
                <a:spLocks noChangeArrowheads="1"/>
              </p:cNvSpPr>
              <p:nvPr/>
            </p:nvSpPr>
            <p:spPr bwMode="auto">
              <a:xfrm>
                <a:off x="2903070" y="1270637"/>
                <a:ext cx="932438" cy="256765"/>
              </a:xfrm>
              <a:prstGeom prst="rect">
                <a:avLst/>
              </a:prstGeom>
              <a:noFill/>
              <a:ln w="9525">
                <a:noFill/>
                <a:miter lim="800000"/>
                <a:headEnd/>
                <a:tailEnd/>
              </a:ln>
            </p:spPr>
            <p:txBody>
              <a:bodyPr wrap="squar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Delivery</a:t>
                </a:r>
              </a:p>
            </p:txBody>
          </p:sp>
          <p:sp>
            <p:nvSpPr>
              <p:cNvPr id="59" name="TextBox 58"/>
              <p:cNvSpPr txBox="1">
                <a:spLocks noChangeArrowheads="1"/>
              </p:cNvSpPr>
              <p:nvPr/>
            </p:nvSpPr>
            <p:spPr bwMode="auto">
              <a:xfrm>
                <a:off x="1396156" y="1270533"/>
                <a:ext cx="1066567" cy="256765"/>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Mobile Morsels</a:t>
                </a:r>
              </a:p>
            </p:txBody>
          </p:sp>
          <p:sp>
            <p:nvSpPr>
              <p:cNvPr id="60" name="Rectangle 59"/>
              <p:cNvSpPr/>
              <p:nvPr/>
            </p:nvSpPr>
            <p:spPr>
              <a:xfrm>
                <a:off x="1292962" y="1295146"/>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1" name="Oval 60"/>
              <p:cNvSpPr/>
              <p:nvPr/>
            </p:nvSpPr>
            <p:spPr>
              <a:xfrm>
                <a:off x="3926395" y="1306589"/>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2" name="Oval 61"/>
              <p:cNvSpPr/>
              <p:nvPr/>
            </p:nvSpPr>
            <p:spPr>
              <a:xfrm>
                <a:off x="1705610" y="250723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3" name="Rectangle 62"/>
              <p:cNvSpPr/>
              <p:nvPr/>
            </p:nvSpPr>
            <p:spPr>
              <a:xfrm>
                <a:off x="1705610" y="2319792"/>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76" name="Oval 75"/>
              <p:cNvSpPr/>
              <p:nvPr/>
            </p:nvSpPr>
            <p:spPr>
              <a:xfrm>
                <a:off x="1705610" y="2724262"/>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5" name="Oval 94"/>
              <p:cNvSpPr/>
              <p:nvPr/>
            </p:nvSpPr>
            <p:spPr>
              <a:xfrm>
                <a:off x="2771143" y="1306588"/>
                <a:ext cx="177909" cy="18288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02" name="TextBox 28"/>
              <p:cNvSpPr txBox="1">
                <a:spLocks noChangeArrowheads="1"/>
              </p:cNvSpPr>
              <p:nvPr/>
            </p:nvSpPr>
            <p:spPr bwMode="auto">
              <a:xfrm>
                <a:off x="5592650" y="1270637"/>
                <a:ext cx="1424036" cy="256765"/>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Brown Bag/Leftovers</a:t>
                </a:r>
              </a:p>
            </p:txBody>
          </p:sp>
          <p:sp>
            <p:nvSpPr>
              <p:cNvPr id="103" name="Isosceles Triangle 102"/>
              <p:cNvSpPr>
                <a:spLocks noChangeAspect="1"/>
              </p:cNvSpPr>
              <p:nvPr/>
            </p:nvSpPr>
            <p:spPr>
              <a:xfrm>
                <a:off x="5468556" y="1309030"/>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04" name="Isosceles Triangle 103"/>
              <p:cNvSpPr>
                <a:spLocks noChangeAspect="1"/>
              </p:cNvSpPr>
              <p:nvPr/>
            </p:nvSpPr>
            <p:spPr>
              <a:xfrm>
                <a:off x="1694826" y="4724353"/>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17" name="TextBox 28"/>
              <p:cNvSpPr txBox="1">
                <a:spLocks noChangeArrowheads="1"/>
              </p:cNvSpPr>
              <p:nvPr/>
            </p:nvSpPr>
            <p:spPr bwMode="auto">
              <a:xfrm>
                <a:off x="7418999" y="1270637"/>
                <a:ext cx="1191601" cy="256765"/>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Stockpile at Desk</a:t>
                </a:r>
              </a:p>
            </p:txBody>
          </p:sp>
          <p:sp>
            <p:nvSpPr>
              <p:cNvPr id="118" name="Hexagon 117"/>
              <p:cNvSpPr>
                <a:spLocks noChangeAspect="1"/>
              </p:cNvSpPr>
              <p:nvPr/>
            </p:nvSpPr>
            <p:spPr>
              <a:xfrm>
                <a:off x="7200023" y="1309030"/>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1" name="Hexagon 120"/>
              <p:cNvSpPr>
                <a:spLocks noChangeAspect="1"/>
              </p:cNvSpPr>
              <p:nvPr/>
            </p:nvSpPr>
            <p:spPr>
              <a:xfrm>
                <a:off x="1694826" y="2962322"/>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4" name="Rectangle 123"/>
              <p:cNvSpPr/>
              <p:nvPr/>
            </p:nvSpPr>
            <p:spPr>
              <a:xfrm>
                <a:off x="2863665" y="311662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5" name="Rectangle 124"/>
              <p:cNvSpPr/>
              <p:nvPr/>
            </p:nvSpPr>
            <p:spPr>
              <a:xfrm>
                <a:off x="3859981" y="2644274"/>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6" name="Rectangle 125"/>
              <p:cNvSpPr/>
              <p:nvPr/>
            </p:nvSpPr>
            <p:spPr>
              <a:xfrm>
                <a:off x="4856297" y="326902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7" name="Rectangle 126"/>
              <p:cNvSpPr/>
              <p:nvPr/>
            </p:nvSpPr>
            <p:spPr>
              <a:xfrm>
                <a:off x="5923779" y="365486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8" name="Rectangle 127"/>
              <p:cNvSpPr/>
              <p:nvPr/>
            </p:nvSpPr>
            <p:spPr>
              <a:xfrm>
                <a:off x="6952443" y="3737109"/>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9" name="Rectangle 128"/>
              <p:cNvSpPr/>
              <p:nvPr/>
            </p:nvSpPr>
            <p:spPr>
              <a:xfrm>
                <a:off x="8071679" y="372622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37" name="Oval 136"/>
              <p:cNvSpPr/>
              <p:nvPr/>
            </p:nvSpPr>
            <p:spPr>
              <a:xfrm>
                <a:off x="2863665" y="3559628"/>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38" name="Oval 137"/>
              <p:cNvSpPr/>
              <p:nvPr/>
            </p:nvSpPr>
            <p:spPr>
              <a:xfrm>
                <a:off x="3859981" y="3650025"/>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39" name="Oval 138"/>
              <p:cNvSpPr/>
              <p:nvPr/>
            </p:nvSpPr>
            <p:spPr>
              <a:xfrm>
                <a:off x="4856297" y="252083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0" name="Oval 139"/>
              <p:cNvSpPr/>
              <p:nvPr/>
            </p:nvSpPr>
            <p:spPr>
              <a:xfrm>
                <a:off x="5923779" y="2180634"/>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1" name="Oval 140"/>
              <p:cNvSpPr/>
              <p:nvPr/>
            </p:nvSpPr>
            <p:spPr>
              <a:xfrm>
                <a:off x="6952443" y="4343400"/>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2" name="Oval 141"/>
              <p:cNvSpPr/>
              <p:nvPr/>
            </p:nvSpPr>
            <p:spPr>
              <a:xfrm>
                <a:off x="8071679" y="1724718"/>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3" name="Oval 142"/>
              <p:cNvSpPr/>
              <p:nvPr/>
            </p:nvSpPr>
            <p:spPr>
              <a:xfrm>
                <a:off x="2863665" y="3319188"/>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4" name="Oval 143"/>
              <p:cNvSpPr/>
              <p:nvPr/>
            </p:nvSpPr>
            <p:spPr>
              <a:xfrm>
                <a:off x="3859981" y="3211286"/>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5" name="Oval 144"/>
              <p:cNvSpPr/>
              <p:nvPr/>
            </p:nvSpPr>
            <p:spPr>
              <a:xfrm>
                <a:off x="4856297" y="2743293"/>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6" name="Oval 145"/>
              <p:cNvSpPr/>
              <p:nvPr/>
            </p:nvSpPr>
            <p:spPr>
              <a:xfrm>
                <a:off x="5923779" y="2811825"/>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7" name="Oval 146"/>
              <p:cNvSpPr/>
              <p:nvPr/>
            </p:nvSpPr>
            <p:spPr>
              <a:xfrm>
                <a:off x="6952443" y="3534921"/>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8" name="Oval 147"/>
              <p:cNvSpPr/>
              <p:nvPr/>
            </p:nvSpPr>
            <p:spPr>
              <a:xfrm>
                <a:off x="8071679" y="3094853"/>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9" name="Isosceles Triangle 148"/>
              <p:cNvSpPr>
                <a:spLocks noChangeAspect="1"/>
              </p:cNvSpPr>
              <p:nvPr/>
            </p:nvSpPr>
            <p:spPr>
              <a:xfrm>
                <a:off x="2852881" y="2771566"/>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0" name="Isosceles Triangle 149"/>
              <p:cNvSpPr>
                <a:spLocks noChangeAspect="1"/>
              </p:cNvSpPr>
              <p:nvPr/>
            </p:nvSpPr>
            <p:spPr>
              <a:xfrm>
                <a:off x="3849197" y="3015297"/>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1" name="Isosceles Triangle 150"/>
              <p:cNvSpPr>
                <a:spLocks noChangeAspect="1"/>
              </p:cNvSpPr>
              <p:nvPr/>
            </p:nvSpPr>
            <p:spPr>
              <a:xfrm>
                <a:off x="4845513" y="4267176"/>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2" name="Isosceles Triangle 151"/>
              <p:cNvSpPr>
                <a:spLocks noChangeAspect="1"/>
              </p:cNvSpPr>
              <p:nvPr/>
            </p:nvSpPr>
            <p:spPr>
              <a:xfrm>
                <a:off x="5912995" y="4114800"/>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3" name="Isosceles Triangle 152"/>
              <p:cNvSpPr>
                <a:spLocks noChangeAspect="1"/>
              </p:cNvSpPr>
              <p:nvPr/>
            </p:nvSpPr>
            <p:spPr>
              <a:xfrm>
                <a:off x="6941659" y="2852011"/>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4" name="Isosceles Triangle 153"/>
              <p:cNvSpPr>
                <a:spLocks noChangeAspect="1"/>
              </p:cNvSpPr>
              <p:nvPr/>
            </p:nvSpPr>
            <p:spPr>
              <a:xfrm>
                <a:off x="8060895" y="4343353"/>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5" name="Hexagon 154"/>
              <p:cNvSpPr>
                <a:spLocks noChangeAspect="1"/>
              </p:cNvSpPr>
              <p:nvPr/>
            </p:nvSpPr>
            <p:spPr>
              <a:xfrm>
                <a:off x="2852881" y="1959428"/>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6" name="Hexagon 155"/>
              <p:cNvSpPr>
                <a:spLocks noChangeAspect="1"/>
              </p:cNvSpPr>
              <p:nvPr/>
            </p:nvSpPr>
            <p:spPr>
              <a:xfrm>
                <a:off x="3849197" y="2830262"/>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7" name="Hexagon 156"/>
              <p:cNvSpPr>
                <a:spLocks noChangeAspect="1"/>
              </p:cNvSpPr>
              <p:nvPr/>
            </p:nvSpPr>
            <p:spPr>
              <a:xfrm>
                <a:off x="4845513" y="4571953"/>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8" name="Hexagon 157"/>
              <p:cNvSpPr>
                <a:spLocks noChangeAspect="1"/>
              </p:cNvSpPr>
              <p:nvPr/>
            </p:nvSpPr>
            <p:spPr>
              <a:xfrm>
                <a:off x="5912995" y="3904387"/>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9" name="Hexagon 158"/>
              <p:cNvSpPr>
                <a:spLocks noChangeAspect="1"/>
              </p:cNvSpPr>
              <p:nvPr/>
            </p:nvSpPr>
            <p:spPr>
              <a:xfrm>
                <a:off x="6941659" y="2629827"/>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60" name="Hexagon 159"/>
              <p:cNvSpPr>
                <a:spLocks noChangeAspect="1"/>
              </p:cNvSpPr>
              <p:nvPr/>
            </p:nvSpPr>
            <p:spPr>
              <a:xfrm>
                <a:off x="8060895" y="4143765"/>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grpSp>
        <p:cxnSp>
          <p:nvCxnSpPr>
            <p:cNvPr id="161" name="Straight Connector 160"/>
            <p:cNvCxnSpPr>
              <a:stCxn id="63" idx="3"/>
              <a:endCxn id="124" idx="1"/>
            </p:cNvCxnSpPr>
            <p:nvPr/>
          </p:nvCxnSpPr>
          <p:spPr>
            <a:xfrm>
              <a:off x="1860880" y="2620615"/>
              <a:ext cx="1002785" cy="7968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24" idx="3"/>
              <a:endCxn id="125" idx="1"/>
            </p:cNvCxnSpPr>
            <p:nvPr/>
          </p:nvCxnSpPr>
          <p:spPr>
            <a:xfrm flipV="1">
              <a:off x="3018935" y="2945097"/>
              <a:ext cx="841046" cy="4723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25" idx="3"/>
              <a:endCxn id="126" idx="1"/>
            </p:cNvCxnSpPr>
            <p:nvPr/>
          </p:nvCxnSpPr>
          <p:spPr>
            <a:xfrm>
              <a:off x="4015251" y="2945097"/>
              <a:ext cx="841046" cy="6247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26" idx="3"/>
              <a:endCxn id="127" idx="1"/>
            </p:cNvCxnSpPr>
            <p:nvPr/>
          </p:nvCxnSpPr>
          <p:spPr>
            <a:xfrm>
              <a:off x="5011567" y="3569848"/>
              <a:ext cx="912212" cy="3858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27" idx="3"/>
              <a:endCxn id="128" idx="1"/>
            </p:cNvCxnSpPr>
            <p:nvPr/>
          </p:nvCxnSpPr>
          <p:spPr>
            <a:xfrm>
              <a:off x="6079049" y="3955688"/>
              <a:ext cx="873394" cy="822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28" idx="3"/>
              <a:endCxn id="129" idx="1"/>
            </p:cNvCxnSpPr>
            <p:nvPr/>
          </p:nvCxnSpPr>
          <p:spPr>
            <a:xfrm flipV="1">
              <a:off x="7107713" y="4027048"/>
              <a:ext cx="963966" cy="108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62" idx="5"/>
              <a:endCxn id="137" idx="1"/>
            </p:cNvCxnSpPr>
            <p:nvPr/>
          </p:nvCxnSpPr>
          <p:spPr>
            <a:xfrm>
              <a:off x="1838141" y="2864615"/>
              <a:ext cx="1048263" cy="93927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7" idx="6"/>
              <a:endCxn id="138" idx="2"/>
            </p:cNvCxnSpPr>
            <p:nvPr/>
          </p:nvCxnSpPr>
          <p:spPr>
            <a:xfrm>
              <a:off x="3018935" y="3860451"/>
              <a:ext cx="841046" cy="9039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38" idx="7"/>
              <a:endCxn id="139" idx="3"/>
            </p:cNvCxnSpPr>
            <p:nvPr/>
          </p:nvCxnSpPr>
          <p:spPr>
            <a:xfrm flipV="1">
              <a:off x="3992512" y="2878215"/>
              <a:ext cx="886524" cy="10160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39" idx="6"/>
              <a:endCxn id="140" idx="2"/>
            </p:cNvCxnSpPr>
            <p:nvPr/>
          </p:nvCxnSpPr>
          <p:spPr>
            <a:xfrm flipV="1">
              <a:off x="5011567" y="2481457"/>
              <a:ext cx="912212" cy="3401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40" idx="5"/>
              <a:endCxn id="141" idx="1"/>
            </p:cNvCxnSpPr>
            <p:nvPr/>
          </p:nvCxnSpPr>
          <p:spPr>
            <a:xfrm>
              <a:off x="6056310" y="2538016"/>
              <a:ext cx="918872" cy="204964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42" idx="4"/>
              <a:endCxn id="141" idx="7"/>
            </p:cNvCxnSpPr>
            <p:nvPr/>
          </p:nvCxnSpPr>
          <p:spPr>
            <a:xfrm flipH="1">
              <a:off x="7084974" y="2105528"/>
              <a:ext cx="1064340" cy="248213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76" idx="5"/>
              <a:endCxn id="143" idx="2"/>
            </p:cNvCxnSpPr>
            <p:nvPr/>
          </p:nvCxnSpPr>
          <p:spPr>
            <a:xfrm>
              <a:off x="1838141" y="3081644"/>
              <a:ext cx="1025524" cy="53836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43" idx="6"/>
              <a:endCxn id="144" idx="2"/>
            </p:cNvCxnSpPr>
            <p:nvPr/>
          </p:nvCxnSpPr>
          <p:spPr>
            <a:xfrm flipV="1">
              <a:off x="3018935" y="3512109"/>
              <a:ext cx="841046" cy="10790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44" idx="6"/>
              <a:endCxn id="145" idx="2"/>
            </p:cNvCxnSpPr>
            <p:nvPr/>
          </p:nvCxnSpPr>
          <p:spPr>
            <a:xfrm flipV="1">
              <a:off x="4015251" y="3044116"/>
              <a:ext cx="841046" cy="46799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45" idx="6"/>
              <a:endCxn id="146" idx="2"/>
            </p:cNvCxnSpPr>
            <p:nvPr/>
          </p:nvCxnSpPr>
          <p:spPr>
            <a:xfrm>
              <a:off x="5011567" y="3044116"/>
              <a:ext cx="912212" cy="6853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46" idx="6"/>
              <a:endCxn id="147" idx="1"/>
            </p:cNvCxnSpPr>
            <p:nvPr/>
          </p:nvCxnSpPr>
          <p:spPr>
            <a:xfrm>
              <a:off x="6079049" y="3112648"/>
              <a:ext cx="896133" cy="66653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47" idx="7"/>
              <a:endCxn id="148" idx="2"/>
            </p:cNvCxnSpPr>
            <p:nvPr/>
          </p:nvCxnSpPr>
          <p:spPr>
            <a:xfrm flipV="1">
              <a:off x="7084974" y="3395676"/>
              <a:ext cx="986705" cy="38350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121" idx="5"/>
              <a:endCxn id="155" idx="3"/>
            </p:cNvCxnSpPr>
            <p:nvPr/>
          </p:nvCxnSpPr>
          <p:spPr>
            <a:xfrm flipV="1">
              <a:off x="1833553" y="2256487"/>
              <a:ext cx="1019328" cy="92667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55" idx="0"/>
              <a:endCxn id="156" idx="3"/>
            </p:cNvCxnSpPr>
            <p:nvPr/>
          </p:nvCxnSpPr>
          <p:spPr>
            <a:xfrm>
              <a:off x="3029720" y="2256487"/>
              <a:ext cx="819477" cy="87083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56" idx="1"/>
              <a:endCxn id="157" idx="4"/>
            </p:cNvCxnSpPr>
            <p:nvPr/>
          </p:nvCxnSpPr>
          <p:spPr>
            <a:xfrm>
              <a:off x="3987924" y="3203544"/>
              <a:ext cx="895701" cy="158924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57" idx="5"/>
              <a:endCxn id="158" idx="3"/>
            </p:cNvCxnSpPr>
            <p:nvPr/>
          </p:nvCxnSpPr>
          <p:spPr>
            <a:xfrm flipV="1">
              <a:off x="4984240" y="4201446"/>
              <a:ext cx="928755" cy="591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58" idx="5"/>
              <a:endCxn id="159" idx="2"/>
            </p:cNvCxnSpPr>
            <p:nvPr/>
          </p:nvCxnSpPr>
          <p:spPr>
            <a:xfrm flipV="1">
              <a:off x="6051722" y="3003109"/>
              <a:ext cx="928049" cy="112211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59" idx="1"/>
              <a:endCxn id="160" idx="4"/>
            </p:cNvCxnSpPr>
            <p:nvPr/>
          </p:nvCxnSpPr>
          <p:spPr>
            <a:xfrm>
              <a:off x="7080386" y="3003109"/>
              <a:ext cx="1018621" cy="136149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104" idx="0"/>
              <a:endCxn id="149" idx="2"/>
            </p:cNvCxnSpPr>
            <p:nvPr/>
          </p:nvCxnSpPr>
          <p:spPr>
            <a:xfrm flipV="1">
              <a:off x="1783246" y="3144848"/>
              <a:ext cx="1069635" cy="18003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149" idx="5"/>
              <a:endCxn id="150" idx="1"/>
            </p:cNvCxnSpPr>
            <p:nvPr/>
          </p:nvCxnSpPr>
          <p:spPr>
            <a:xfrm>
              <a:off x="2985510" y="3068625"/>
              <a:ext cx="907897" cy="2437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50" idx="5"/>
              <a:endCxn id="151" idx="1"/>
            </p:cNvCxnSpPr>
            <p:nvPr/>
          </p:nvCxnSpPr>
          <p:spPr>
            <a:xfrm>
              <a:off x="3981826" y="3312356"/>
              <a:ext cx="907897" cy="12518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51" idx="5"/>
              <a:endCxn id="152" idx="1"/>
            </p:cNvCxnSpPr>
            <p:nvPr/>
          </p:nvCxnSpPr>
          <p:spPr>
            <a:xfrm flipV="1">
              <a:off x="4978142" y="4411859"/>
              <a:ext cx="979063" cy="1523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152" idx="5"/>
              <a:endCxn id="153" idx="2"/>
            </p:cNvCxnSpPr>
            <p:nvPr/>
          </p:nvCxnSpPr>
          <p:spPr>
            <a:xfrm flipV="1">
              <a:off x="6045624" y="3225293"/>
              <a:ext cx="896035" cy="118656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53" idx="4"/>
              <a:endCxn id="154" idx="3"/>
            </p:cNvCxnSpPr>
            <p:nvPr/>
          </p:nvCxnSpPr>
          <p:spPr>
            <a:xfrm>
              <a:off x="7118498" y="3225293"/>
              <a:ext cx="1030817" cy="149134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97" name="TextBox 9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20</a:t>
              </a:fld>
              <a:endParaRPr lang="en-US" sz="800" dirty="0">
                <a:solidFill>
                  <a:prstClr val="black"/>
                </a:solidFill>
              </a:endParaRPr>
            </a:p>
          </p:txBody>
        </p:sp>
      </p:grpSp>
    </p:spTree>
    <p:extLst>
      <p:ext uri="{BB962C8B-B14F-4D97-AF65-F5344CB8AC3E}">
        <p14:creationId xmlns:p14="http://schemas.microsoft.com/office/powerpoint/2010/main" val="1382097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32"/>
          <p:cNvGrpSpPr/>
          <p:nvPr/>
        </p:nvGrpSpPr>
        <p:grpSpPr>
          <a:xfrm>
            <a:off x="2717404" y="556680"/>
            <a:ext cx="4521596" cy="6606120"/>
            <a:chOff x="1801821" y="76053"/>
            <a:chExt cx="5060277" cy="7393142"/>
          </a:xfrm>
          <a:solidFill>
            <a:schemeClr val="accent1">
              <a:lumMod val="50000"/>
            </a:schemeClr>
          </a:solidFill>
        </p:grpSpPr>
        <p:sp>
          <p:nvSpPr>
            <p:cNvPr id="132" name="Right Arrow 131"/>
            <p:cNvSpPr/>
            <p:nvPr/>
          </p:nvSpPr>
          <p:spPr>
            <a:xfrm rot="18564514">
              <a:off x="720744" y="3589744"/>
              <a:ext cx="7393142" cy="365760"/>
            </a:xfrm>
            <a:prstGeom prst="rightArrow">
              <a:avLst>
                <a:gd name="adj1" fmla="val 50001"/>
                <a:gd name="adj2" fmla="val 50000"/>
              </a:avLst>
            </a:prstGeom>
            <a:solidFill>
              <a:srgbClr val="4682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FFFFFF"/>
                </a:solidFill>
                <a:cs typeface="Calibri"/>
              </a:endParaRPr>
            </a:p>
          </p:txBody>
        </p:sp>
        <p:sp>
          <p:nvSpPr>
            <p:cNvPr id="133" name="Oval 132"/>
            <p:cNvSpPr/>
            <p:nvPr/>
          </p:nvSpPr>
          <p:spPr>
            <a:xfrm>
              <a:off x="1801821" y="6543036"/>
              <a:ext cx="409335" cy="409335"/>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v1</a:t>
              </a:r>
            </a:p>
          </p:txBody>
        </p:sp>
        <p:sp>
          <p:nvSpPr>
            <p:cNvPr id="131" name="Oval 130"/>
            <p:cNvSpPr/>
            <p:nvPr/>
          </p:nvSpPr>
          <p:spPr>
            <a:xfrm>
              <a:off x="5261898" y="1032709"/>
              <a:ext cx="1600200" cy="1600200"/>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vF</a:t>
              </a:r>
            </a:p>
          </p:txBody>
        </p:sp>
        <p:sp>
          <p:nvSpPr>
            <p:cNvPr id="136" name="Oval 135"/>
            <p:cNvSpPr/>
            <p:nvPr/>
          </p:nvSpPr>
          <p:spPr>
            <a:xfrm>
              <a:off x="3719562" y="3495794"/>
              <a:ext cx="1005840" cy="1005840"/>
            </a:xfrm>
            <a:prstGeom prst="ellipse">
              <a:avLst/>
            </a:prstGeom>
            <a:solidFill>
              <a:srgbClr val="468272"/>
            </a:solidFill>
            <a:ln>
              <a:solidFill>
                <a:srgbClr val="4682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v2</a:t>
              </a:r>
            </a:p>
          </p:txBody>
        </p:sp>
      </p:grpSp>
      <p:sp>
        <p:nvSpPr>
          <p:cNvPr id="33" name="TextBox 32"/>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GROWTH PATH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2" name="Group 1"/>
          <p:cNvGrpSpPr/>
          <p:nvPr/>
        </p:nvGrpSpPr>
        <p:grpSpPr>
          <a:xfrm>
            <a:off x="0" y="1231155"/>
            <a:ext cx="9265941" cy="5960254"/>
            <a:chOff x="0" y="1231155"/>
            <a:chExt cx="9265941" cy="5960254"/>
          </a:xfrm>
        </p:grpSpPr>
        <p:cxnSp>
          <p:nvCxnSpPr>
            <p:cNvPr id="148" name="Straight Connector 147"/>
            <p:cNvCxnSpPr/>
            <p:nvPr/>
          </p:nvCxnSpPr>
          <p:spPr>
            <a:xfrm flipV="1">
              <a:off x="4927600" y="4405952"/>
              <a:ext cx="0" cy="484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ound Same Side Corner Rectangle 138"/>
            <p:cNvSpPr/>
            <p:nvPr/>
          </p:nvSpPr>
          <p:spPr>
            <a:xfrm flipV="1">
              <a:off x="278569" y="1774915"/>
              <a:ext cx="3840480" cy="3121602"/>
            </a:xfrm>
            <a:prstGeom prst="round2SameRect">
              <a:avLst>
                <a:gd name="adj1" fmla="val 9844"/>
                <a:gd name="adj2" fmla="val 0"/>
              </a:avLst>
            </a:prstGeom>
            <a:solidFill>
              <a:schemeClr val="bg1">
                <a:lumMod val="95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000" dirty="0">
                <a:solidFill>
                  <a:srgbClr val="4F81BD">
                    <a:lumMod val="50000"/>
                  </a:srgbClr>
                </a:solidFill>
                <a:cs typeface="Calibri"/>
              </a:endParaRPr>
            </a:p>
          </p:txBody>
        </p:sp>
        <p:sp>
          <p:nvSpPr>
            <p:cNvPr id="140" name="Round Same Side Corner Rectangle 139"/>
            <p:cNvSpPr/>
            <p:nvPr/>
          </p:nvSpPr>
          <p:spPr>
            <a:xfrm>
              <a:off x="278570" y="1231155"/>
              <a:ext cx="3842631" cy="548640"/>
            </a:xfrm>
            <a:prstGeom prst="round2SameRect">
              <a:avLst>
                <a:gd name="adj1" fmla="val 33680"/>
                <a:gd name="adj2" fmla="val 0"/>
              </a:avLst>
            </a:prstGeom>
            <a:solidFill>
              <a:schemeClr val="bg1">
                <a:lumMod val="50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prstClr val="white"/>
                </a:solidFill>
                <a:cs typeface="Calibri"/>
              </a:endParaRPr>
            </a:p>
          </p:txBody>
        </p:sp>
        <p:cxnSp>
          <p:nvCxnSpPr>
            <p:cNvPr id="118" name="Straight Connector 117"/>
            <p:cNvCxnSpPr/>
            <p:nvPr/>
          </p:nvCxnSpPr>
          <p:spPr>
            <a:xfrm flipV="1">
              <a:off x="7050606" y="2188193"/>
              <a:ext cx="0" cy="761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2998148" y="4896517"/>
              <a:ext cx="0" cy="1361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447623" y="3357210"/>
              <a:ext cx="1815072" cy="707886"/>
            </a:xfrm>
            <a:prstGeom prst="rect">
              <a:avLst/>
            </a:prstGeom>
          </p:spPr>
          <p:txBody>
            <a:bodyPr wrap="square">
              <a:spAutoFit/>
            </a:bodyPr>
            <a:lstStyle/>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Affordable</a:t>
              </a:r>
            </a:p>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2-4 types of pizza, </a:t>
              </a:r>
              <a:br>
                <a:rPr lang="en-US" sz="1000" dirty="0">
                  <a:solidFill>
                    <a:prstClr val="black"/>
                  </a:solidFill>
                  <a:latin typeface="Arial" panose="020B0604020202020204" pitchFamily="34" charset="0"/>
                  <a:cs typeface="Arial" panose="020B0604020202020204" pitchFamily="34" charset="0"/>
                </a:rPr>
              </a:br>
              <a:r>
                <a:rPr lang="en-US" sz="1000" dirty="0">
                  <a:solidFill>
                    <a:prstClr val="black"/>
                  </a:solidFill>
                  <a:latin typeface="Arial" panose="020B0604020202020204" pitchFamily="34" charset="0"/>
                  <a:cs typeface="Arial" panose="020B0604020202020204" pitchFamily="34" charset="0"/>
                </a:rPr>
                <a:t>served quickly</a:t>
              </a:r>
            </a:p>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Convenient, ‘at your door’</a:t>
              </a:r>
            </a:p>
          </p:txBody>
        </p:sp>
        <p:sp>
          <p:nvSpPr>
            <p:cNvPr id="121" name="TextBox 120"/>
            <p:cNvSpPr txBox="1"/>
            <p:nvPr/>
          </p:nvSpPr>
          <p:spPr>
            <a:xfrm>
              <a:off x="385889" y="3183202"/>
              <a:ext cx="1920240"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KEY FEATURES</a:t>
              </a:r>
            </a:p>
          </p:txBody>
        </p:sp>
        <p:sp>
          <p:nvSpPr>
            <p:cNvPr id="122" name="Rectangle 121"/>
            <p:cNvSpPr/>
            <p:nvPr/>
          </p:nvSpPr>
          <p:spPr>
            <a:xfrm>
              <a:off x="430563" y="4289421"/>
              <a:ext cx="1920240" cy="553998"/>
            </a:xfrm>
            <a:prstGeom prst="rect">
              <a:avLst/>
            </a:prstGeom>
          </p:spPr>
          <p:txBody>
            <a:bodyPr wrap="square">
              <a:spAutoFit/>
            </a:bodyPr>
            <a:lstStyle/>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Ads in and around offices</a:t>
              </a:r>
            </a:p>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Free pizza opening day to encourage trial and repeat</a:t>
              </a:r>
            </a:p>
          </p:txBody>
        </p:sp>
        <p:sp>
          <p:nvSpPr>
            <p:cNvPr id="123" name="TextBox 122"/>
            <p:cNvSpPr txBox="1"/>
            <p:nvPr/>
          </p:nvSpPr>
          <p:spPr>
            <a:xfrm>
              <a:off x="368829" y="4136408"/>
              <a:ext cx="1920240"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DISTRIBUTION/MARKETING</a:t>
              </a:r>
            </a:p>
          </p:txBody>
        </p:sp>
        <p:sp>
          <p:nvSpPr>
            <p:cNvPr id="124" name="Rectangle 123"/>
            <p:cNvSpPr/>
            <p:nvPr/>
          </p:nvSpPr>
          <p:spPr>
            <a:xfrm>
              <a:off x="2195335" y="3357210"/>
              <a:ext cx="1920240" cy="707886"/>
            </a:xfrm>
            <a:prstGeom prst="rect">
              <a:avLst/>
            </a:prstGeom>
          </p:spPr>
          <p:txBody>
            <a:bodyPr wrap="square">
              <a:spAutoFit/>
            </a:bodyPr>
            <a:lstStyle/>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~18MM foothold in the US</a:t>
              </a:r>
            </a:p>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~40% rated not having to plan ahead or go far as important or very important</a:t>
              </a:r>
            </a:p>
          </p:txBody>
        </p:sp>
        <p:sp>
          <p:nvSpPr>
            <p:cNvPr id="125" name="TextBox 124"/>
            <p:cNvSpPr txBox="1"/>
            <p:nvPr/>
          </p:nvSpPr>
          <p:spPr>
            <a:xfrm>
              <a:off x="2133600" y="3183202"/>
              <a:ext cx="2066239"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ADDRESSABLE POPULATION</a:t>
              </a:r>
            </a:p>
          </p:txBody>
        </p:sp>
        <p:sp>
          <p:nvSpPr>
            <p:cNvPr id="126" name="Rectangle 125"/>
            <p:cNvSpPr/>
            <p:nvPr/>
          </p:nvSpPr>
          <p:spPr>
            <a:xfrm>
              <a:off x="2262695" y="4289421"/>
              <a:ext cx="1920240" cy="553998"/>
            </a:xfrm>
            <a:prstGeom prst="rect">
              <a:avLst/>
            </a:prstGeom>
          </p:spPr>
          <p:txBody>
            <a:bodyPr wrap="square">
              <a:spAutoFit/>
            </a:bodyPr>
            <a:lstStyle/>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Per meal charge</a:t>
              </a:r>
            </a:p>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Meal plan/loyalty program</a:t>
              </a:r>
            </a:p>
            <a:p>
              <a:pPr marL="109538" indent="-109538" defTabSz="457200">
                <a:buFont typeface="Arial" pitchFamily="34" charset="0"/>
                <a:buChar char="•"/>
              </a:pPr>
              <a:r>
                <a:rPr lang="en-US" sz="1000" dirty="0">
                  <a:solidFill>
                    <a:prstClr val="black"/>
                  </a:solidFill>
                  <a:latin typeface="Arial" panose="020B0604020202020204" pitchFamily="34" charset="0"/>
                  <a:cs typeface="Arial" panose="020B0604020202020204" pitchFamily="34" charset="0"/>
                </a:rPr>
                <a:t>Company-owned trucks</a:t>
              </a:r>
            </a:p>
          </p:txBody>
        </p:sp>
        <p:sp>
          <p:nvSpPr>
            <p:cNvPr id="127" name="TextBox 126"/>
            <p:cNvSpPr txBox="1"/>
            <p:nvPr/>
          </p:nvSpPr>
          <p:spPr>
            <a:xfrm>
              <a:off x="2200961" y="4136408"/>
              <a:ext cx="1920240"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PRICING STRATEGY</a:t>
              </a:r>
            </a:p>
          </p:txBody>
        </p:sp>
        <p:sp>
          <p:nvSpPr>
            <p:cNvPr id="138" name="TextBox 137"/>
            <p:cNvSpPr txBox="1"/>
            <p:nvPr/>
          </p:nvSpPr>
          <p:spPr>
            <a:xfrm>
              <a:off x="278571" y="1266034"/>
              <a:ext cx="3842630" cy="492443"/>
            </a:xfrm>
            <a:prstGeom prst="rect">
              <a:avLst/>
            </a:prstGeom>
            <a:noFill/>
            <a:ln>
              <a:noFill/>
            </a:ln>
          </p:spPr>
          <p:txBody>
            <a:bodyPr wrap="square" rtlCol="0">
              <a:spAutoFit/>
            </a:bodyPr>
            <a:lstStyle/>
            <a:p>
              <a:pPr algn="ctr" defTabSz="457200"/>
              <a:r>
                <a:rPr lang="en-US" sz="1400" b="1" dirty="0">
                  <a:solidFill>
                    <a:prstClr val="white"/>
                  </a:solidFill>
                  <a:latin typeface="Century Gothic" panose="020B0502020202020204" pitchFamily="34" charset="0"/>
                  <a:cs typeface="Calibri"/>
                </a:rPr>
                <a:t>TARGET SERVICE PROFILE </a:t>
              </a:r>
            </a:p>
            <a:p>
              <a:pPr algn="ctr" defTabSz="457200"/>
              <a:r>
                <a:rPr lang="en-US" sz="1200" dirty="0">
                  <a:solidFill>
                    <a:prstClr val="white"/>
                  </a:solidFill>
                  <a:latin typeface="Arial" panose="020B0604020202020204" pitchFamily="34" charset="0"/>
                  <a:cs typeface="Arial" panose="020B0604020202020204" pitchFamily="34" charset="0"/>
                </a:rPr>
                <a:t>Foothold Market and Initial Offering</a:t>
              </a:r>
            </a:p>
          </p:txBody>
        </p:sp>
        <p:sp>
          <p:nvSpPr>
            <p:cNvPr id="142" name="Round Same Side Corner Rectangle 141"/>
            <p:cNvSpPr/>
            <p:nvPr/>
          </p:nvSpPr>
          <p:spPr>
            <a:xfrm flipV="1">
              <a:off x="6731000" y="2949803"/>
              <a:ext cx="2184400" cy="1581254"/>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5" name="Round Same Side Corner Rectangle 144"/>
            <p:cNvSpPr/>
            <p:nvPr/>
          </p:nvSpPr>
          <p:spPr>
            <a:xfrm flipV="1">
              <a:off x="4519896" y="4896514"/>
              <a:ext cx="2211104" cy="1645920"/>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6" name="Rectangle 145"/>
            <p:cNvSpPr/>
            <p:nvPr/>
          </p:nvSpPr>
          <p:spPr>
            <a:xfrm>
              <a:off x="4557534" y="5206287"/>
              <a:ext cx="2095978" cy="1243417"/>
            </a:xfrm>
            <a:prstGeom prst="rect">
              <a:avLst/>
            </a:prstGeom>
          </p:spPr>
          <p:txBody>
            <a:bodyPr wrap="square">
              <a:spAutoFit/>
            </a:bodyPr>
            <a:lstStyle/>
            <a:p>
              <a:pPr marL="109538" indent="-109538" defTabSz="457200">
                <a:lnSpc>
                  <a:spcPct val="90000"/>
                </a:lnSpc>
                <a:spcAft>
                  <a:spcPts val="600"/>
                </a:spcAft>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Add CPK pizza and flatbreads</a:t>
              </a:r>
            </a:p>
            <a:p>
              <a:pPr marL="109538" indent="-109538" defTabSz="457200">
                <a:lnSpc>
                  <a:spcPct val="90000"/>
                </a:lnSpc>
                <a:spcAft>
                  <a:spcPts val="600"/>
                </a:spcAft>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Scaled launch in 3-5 appropriate markets</a:t>
              </a:r>
            </a:p>
            <a:p>
              <a:pPr marL="109538" indent="-109538" defTabSz="457200">
                <a:lnSpc>
                  <a:spcPct val="90000"/>
                </a:lnSpc>
                <a:spcAft>
                  <a:spcPts val="600"/>
                </a:spcAft>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Combination of owned trucks and franchise tests</a:t>
              </a:r>
            </a:p>
          </p:txBody>
        </p:sp>
        <p:sp>
          <p:nvSpPr>
            <p:cNvPr id="147" name="TextBox 146"/>
            <p:cNvSpPr txBox="1"/>
            <p:nvPr/>
          </p:nvSpPr>
          <p:spPr>
            <a:xfrm>
              <a:off x="4495800" y="4971615"/>
              <a:ext cx="2477318" cy="246221"/>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solidFill>
                    <a:srgbClr val="468272"/>
                  </a:solidFill>
                </a:rPr>
                <a:t>NEW FEATURES/MARKETS/FORMS</a:t>
              </a:r>
            </a:p>
          </p:txBody>
        </p:sp>
        <p:sp>
          <p:nvSpPr>
            <p:cNvPr id="151" name="Rectangle 150"/>
            <p:cNvSpPr/>
            <p:nvPr/>
          </p:nvSpPr>
          <p:spPr>
            <a:xfrm>
              <a:off x="6781800" y="3226910"/>
              <a:ext cx="2051154" cy="1200329"/>
            </a:xfrm>
            <a:prstGeom prst="rect">
              <a:avLst/>
            </a:prstGeom>
          </p:spPr>
          <p:txBody>
            <a:bodyPr wrap="square">
              <a:spAutoFit/>
            </a:bodyPr>
            <a:lstStyle/>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Full franchise model</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New locations (e.g. urban centers, universities)</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National launch</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Fresh foods</a:t>
              </a:r>
            </a:p>
            <a:p>
              <a:pPr marL="109538" indent="-109538" defTabSz="457200">
                <a:buFont typeface="Arial" pitchFamily="34" charset="0"/>
                <a:buChar char="•"/>
              </a:pPr>
              <a:r>
                <a:rPr lang="en-US" sz="1200" dirty="0">
                  <a:solidFill>
                    <a:srgbClr val="4F81BD">
                      <a:lumMod val="50000"/>
                    </a:srgbClr>
                  </a:solidFill>
                  <a:latin typeface="Arial" panose="020B0604020202020204" pitchFamily="34" charset="0"/>
                  <a:cs typeface="Arial" panose="020B0604020202020204" pitchFamily="34" charset="0"/>
                </a:rPr>
                <a:t>More meals and foods</a:t>
              </a:r>
            </a:p>
          </p:txBody>
        </p:sp>
        <p:sp>
          <p:nvSpPr>
            <p:cNvPr id="153" name="TextBox 152"/>
            <p:cNvSpPr txBox="1"/>
            <p:nvPr/>
          </p:nvSpPr>
          <p:spPr>
            <a:xfrm>
              <a:off x="381000" y="1817783"/>
              <a:ext cx="3886200"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FOOTHOLD MARKET &amp; RATIONALE:</a:t>
              </a:r>
            </a:p>
          </p:txBody>
        </p:sp>
        <p:sp>
          <p:nvSpPr>
            <p:cNvPr id="154" name="Rectangle 153"/>
            <p:cNvSpPr/>
            <p:nvPr/>
          </p:nvSpPr>
          <p:spPr>
            <a:xfrm>
              <a:off x="381000" y="2007304"/>
              <a:ext cx="3657600" cy="1169551"/>
            </a:xfrm>
            <a:prstGeom prst="rect">
              <a:avLst/>
            </a:prstGeom>
          </p:spPr>
          <p:txBody>
            <a:bodyPr wrap="square">
              <a:spAutoFit/>
            </a:bodyPr>
            <a:lstStyle/>
            <a:p>
              <a:pPr defTabSz="457200"/>
              <a:r>
                <a:rPr lang="en-US" sz="1000">
                  <a:solidFill>
                    <a:prstClr val="black"/>
                  </a:solidFill>
                  <a:latin typeface="Arial" panose="020B0604020202020204" pitchFamily="34" charset="0"/>
                  <a:cs typeface="Arial" panose="020B0604020202020204" pitchFamily="34" charset="0"/>
                </a:rPr>
                <a:t>White-collar </a:t>
              </a:r>
              <a:r>
                <a:rPr lang="en-US" sz="1000" dirty="0">
                  <a:solidFill>
                    <a:prstClr val="black"/>
                  </a:solidFill>
                  <a:latin typeface="Arial" panose="020B0604020202020204" pitchFamily="34" charset="0"/>
                  <a:cs typeface="Arial" panose="020B0604020202020204" pitchFamily="34" charset="0"/>
                </a:rPr>
                <a:t>employees of businesses located in office parks</a:t>
              </a:r>
            </a:p>
            <a:p>
              <a:pPr marL="171450" indent="-171450" defTabSz="457200">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Busy schedule and have little time to run out for lunch</a:t>
              </a:r>
            </a:p>
            <a:p>
              <a:pPr marL="171450" indent="-171450" defTabSz="457200">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Cost-conscious</a:t>
              </a:r>
            </a:p>
            <a:p>
              <a:pPr marL="171450" indent="-171450" defTabSz="457200">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Feel it takes too much time and effort to make lunch at home, plus there may not be refrigerator space at work</a:t>
              </a:r>
            </a:p>
            <a:p>
              <a:pPr marL="171450" indent="-171450" defTabSz="457200">
                <a:buFont typeface="Arial" panose="020B0604020202020204" pitchFamily="34" charset="0"/>
                <a:buChar char="•"/>
              </a:pPr>
              <a:r>
                <a:rPr lang="en-US" sz="1000" dirty="0">
                  <a:solidFill>
                    <a:prstClr val="black"/>
                  </a:solidFill>
                  <a:latin typeface="Arial" panose="020B0604020202020204" pitchFamily="34" charset="0"/>
                  <a:cs typeface="Arial" panose="020B0604020202020204" pitchFamily="34" charset="0"/>
                </a:rPr>
                <a:t>Restaurants in the area are mediocre and/or the cafeteria has ‘boring’ options or is a long walk away</a:t>
              </a:r>
            </a:p>
          </p:txBody>
        </p:sp>
        <p:sp>
          <p:nvSpPr>
            <p:cNvPr id="39" name="TextBox 38"/>
            <p:cNvSpPr txBox="1"/>
            <p:nvPr/>
          </p:nvSpPr>
          <p:spPr>
            <a:xfrm>
              <a:off x="6788623" y="3019985"/>
              <a:ext cx="2477318" cy="246221"/>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solidFill>
                    <a:srgbClr val="468272"/>
                  </a:solidFill>
                </a:rPr>
                <a:t>NEW FEATURES/MARKETS/FORMS</a:t>
              </a:r>
            </a:p>
          </p:txBody>
        </p:sp>
        <p:sp>
          <p:nvSpPr>
            <p:cNvPr id="31" name="TextBox 3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32" name="TextBox 31"/>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21</a:t>
              </a:fld>
              <a:endParaRPr lang="en-US" sz="800" dirty="0">
                <a:solidFill>
                  <a:prstClr val="black"/>
                </a:solidFill>
              </a:endParaRPr>
            </a:p>
          </p:txBody>
        </p:sp>
      </p:grpSp>
    </p:spTree>
    <p:extLst>
      <p:ext uri="{BB962C8B-B14F-4D97-AF65-F5344CB8AC3E}">
        <p14:creationId xmlns:p14="http://schemas.microsoft.com/office/powerpoint/2010/main" val="3587896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7" name="Group 6"/>
          <p:cNvGrpSpPr/>
          <p:nvPr/>
        </p:nvGrpSpPr>
        <p:grpSpPr>
          <a:xfrm>
            <a:off x="-2" y="508573"/>
            <a:ext cx="9144002" cy="6682836"/>
            <a:chOff x="-2" y="508573"/>
            <a:chExt cx="9144002" cy="6682836"/>
          </a:xfrm>
        </p:grpSpPr>
        <p:sp>
          <p:nvSpPr>
            <p:cNvPr id="5" name="Rectangle 4"/>
            <p:cNvSpPr/>
            <p:nvPr/>
          </p:nvSpPr>
          <p:spPr>
            <a:xfrm rot="5400000">
              <a:off x="2255837" y="-1747266"/>
              <a:ext cx="555625" cy="5067303"/>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2" name="Diagram 1"/>
            <p:cNvGraphicFramePr/>
            <p:nvPr>
              <p:extLst>
                <p:ext uri="{D42A27DB-BD31-4B8C-83A1-F6EECF244321}">
                  <p14:modId xmlns:p14="http://schemas.microsoft.com/office/powerpoint/2010/main" val="3884618844"/>
                </p:ext>
              </p:extLst>
            </p:nvPr>
          </p:nvGraphicFramePr>
          <p:xfrm>
            <a:off x="1409700" y="1676400"/>
            <a:ext cx="7546446" cy="63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4"/>
            <p:cNvSpPr txBox="1">
              <a:spLocks noChangeArrowheads="1"/>
            </p:cNvSpPr>
            <p:nvPr/>
          </p:nvSpPr>
          <p:spPr bwMode="auto">
            <a:xfrm>
              <a:off x="144463" y="2362200"/>
              <a:ext cx="11826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a:solidFill>
                    <a:srgbClr val="468272"/>
                  </a:solidFill>
                  <a:latin typeface="Arial"/>
                  <a:cs typeface="Calibri"/>
                </a:rPr>
                <a:t>Key Success Factors</a:t>
              </a:r>
            </a:p>
          </p:txBody>
        </p:sp>
        <p:sp>
          <p:nvSpPr>
            <p:cNvPr id="11" name="Text Box 5"/>
            <p:cNvSpPr txBox="1">
              <a:spLocks noChangeArrowheads="1"/>
            </p:cNvSpPr>
            <p:nvPr/>
          </p:nvSpPr>
          <p:spPr bwMode="auto">
            <a:xfrm>
              <a:off x="144463" y="5595258"/>
              <a:ext cx="1182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a:solidFill>
                    <a:srgbClr val="468272"/>
                  </a:solidFill>
                  <a:latin typeface="Arial"/>
                  <a:cs typeface="Calibri"/>
                </a:rPr>
                <a:t>Partner Activities</a:t>
              </a:r>
            </a:p>
          </p:txBody>
        </p:sp>
        <p:sp>
          <p:nvSpPr>
            <p:cNvPr id="12" name="Text Box 7"/>
            <p:cNvSpPr txBox="1">
              <a:spLocks noChangeArrowheads="1"/>
            </p:cNvSpPr>
            <p:nvPr/>
          </p:nvSpPr>
          <p:spPr bwMode="auto">
            <a:xfrm>
              <a:off x="-1" y="4340423"/>
              <a:ext cx="1327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a:solidFill>
                    <a:srgbClr val="468272"/>
                  </a:solidFill>
                  <a:latin typeface="Arial"/>
                  <a:cs typeface="Calibri"/>
                </a:rPr>
                <a:t>Activities</a:t>
              </a:r>
            </a:p>
          </p:txBody>
        </p:sp>
        <p:cxnSp>
          <p:nvCxnSpPr>
            <p:cNvPr id="6" name="Straight Connector 5"/>
            <p:cNvCxnSpPr/>
            <p:nvPr/>
          </p:nvCxnSpPr>
          <p:spPr>
            <a:xfrm>
              <a:off x="43180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039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517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9700" y="37961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09700" y="52185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3" name="Text Box 15"/>
            <p:cNvSpPr txBox="1">
              <a:spLocks noChangeArrowheads="1"/>
            </p:cNvSpPr>
            <p:nvPr/>
          </p:nvSpPr>
          <p:spPr bwMode="auto">
            <a:xfrm>
              <a:off x="2870200" y="2369403"/>
              <a:ext cx="1333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Align on right set of </a:t>
              </a:r>
              <a:r>
                <a:rPr lang="en-US" sz="1200" b="1" dirty="0">
                  <a:solidFill>
                    <a:srgbClr val="000000"/>
                  </a:solidFill>
                  <a:latin typeface="Arial"/>
                  <a:cs typeface="Calibri"/>
                </a:rPr>
                <a:t>menu options </a:t>
              </a:r>
              <a:r>
                <a:rPr lang="en-US" sz="1200" dirty="0">
                  <a:solidFill>
                    <a:srgbClr val="000000"/>
                  </a:solidFill>
                  <a:latin typeface="Arial"/>
                  <a:cs typeface="Calibri"/>
                </a:rPr>
                <a:t>to appeal to customers</a:t>
              </a:r>
            </a:p>
          </p:txBody>
        </p:sp>
        <p:sp>
          <p:nvSpPr>
            <p:cNvPr id="24" name="Text Box 15"/>
            <p:cNvSpPr txBox="1">
              <a:spLocks noChangeArrowheads="1"/>
            </p:cNvSpPr>
            <p:nvPr/>
          </p:nvSpPr>
          <p:spPr bwMode="auto">
            <a:xfrm>
              <a:off x="1409700" y="2369403"/>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b="1" dirty="0">
                  <a:solidFill>
                    <a:srgbClr val="000000"/>
                  </a:solidFill>
                  <a:latin typeface="Arial"/>
                  <a:cs typeface="Calibri"/>
                </a:rPr>
                <a:t>Acquire and service</a:t>
              </a:r>
              <a:r>
                <a:rPr lang="en-US" sz="1200" dirty="0">
                  <a:solidFill>
                    <a:srgbClr val="000000"/>
                  </a:solidFill>
                  <a:latin typeface="Arial"/>
                  <a:cs typeface="Calibri"/>
                </a:rPr>
                <a:t> trucks, including truck kitchen, for reasonable price</a:t>
              </a:r>
            </a:p>
          </p:txBody>
        </p:sp>
        <p:sp>
          <p:nvSpPr>
            <p:cNvPr id="25" name="Text Box 15"/>
            <p:cNvSpPr txBox="1">
              <a:spLocks noChangeArrowheads="1"/>
            </p:cNvSpPr>
            <p:nvPr/>
          </p:nvSpPr>
          <p:spPr bwMode="auto">
            <a:xfrm>
              <a:off x="4318000" y="2369403"/>
              <a:ext cx="1485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Consumers will </a:t>
              </a:r>
              <a:r>
                <a:rPr lang="en-US" sz="1200" b="1" dirty="0">
                  <a:solidFill>
                    <a:srgbClr val="000000"/>
                  </a:solidFill>
                  <a:latin typeface="Arial"/>
                  <a:cs typeface="Calibri"/>
                </a:rPr>
                <a:t>try and repeat </a:t>
              </a:r>
              <a:br>
                <a:rPr lang="en-US" sz="1200" b="1" dirty="0">
                  <a:solidFill>
                    <a:srgbClr val="000000"/>
                  </a:solidFill>
                  <a:latin typeface="Arial"/>
                  <a:cs typeface="Calibri"/>
                </a:rPr>
              </a:br>
              <a:r>
                <a:rPr lang="en-US" sz="1200" dirty="0">
                  <a:solidFill>
                    <a:srgbClr val="000000"/>
                  </a:solidFill>
                  <a:latin typeface="Arial"/>
                  <a:cs typeface="Calibri"/>
                </a:rPr>
                <a:t>to reach adequate number of transactions</a:t>
              </a:r>
            </a:p>
          </p:txBody>
        </p:sp>
        <p:sp>
          <p:nvSpPr>
            <p:cNvPr id="26" name="Text Box 15"/>
            <p:cNvSpPr txBox="1">
              <a:spLocks noChangeArrowheads="1"/>
            </p:cNvSpPr>
            <p:nvPr/>
          </p:nvSpPr>
          <p:spPr bwMode="auto">
            <a:xfrm>
              <a:off x="5803900" y="2369403"/>
              <a:ext cx="144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Market via direct messaging to </a:t>
              </a:r>
              <a:r>
                <a:rPr lang="en-US" sz="1200" b="1" dirty="0">
                  <a:solidFill>
                    <a:srgbClr val="000000"/>
                  </a:solidFill>
                  <a:latin typeface="Arial"/>
                  <a:cs typeface="Calibri"/>
                </a:rPr>
                <a:t>employers –</a:t>
              </a:r>
              <a:br>
                <a:rPr lang="en-US" sz="1200" dirty="0">
                  <a:solidFill>
                    <a:srgbClr val="000000"/>
                  </a:solidFill>
                  <a:latin typeface="Arial"/>
                  <a:cs typeface="Calibri"/>
                </a:rPr>
              </a:br>
              <a:r>
                <a:rPr lang="en-US" sz="1200" dirty="0">
                  <a:solidFill>
                    <a:srgbClr val="000000"/>
                  </a:solidFill>
                  <a:latin typeface="Arial"/>
                  <a:cs typeface="Calibri"/>
                </a:rPr>
                <a:t>and ultimately via social media</a:t>
              </a:r>
            </a:p>
          </p:txBody>
        </p:sp>
        <p:sp>
          <p:nvSpPr>
            <p:cNvPr id="27" name="Text Box 15"/>
            <p:cNvSpPr txBox="1">
              <a:spLocks noChangeArrowheads="1"/>
            </p:cNvSpPr>
            <p:nvPr/>
          </p:nvSpPr>
          <p:spPr bwMode="auto">
            <a:xfrm>
              <a:off x="7251700" y="2369403"/>
              <a:ext cx="1663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b="1" dirty="0">
                  <a:solidFill>
                    <a:srgbClr val="000000"/>
                  </a:solidFill>
                  <a:latin typeface="Arial"/>
                  <a:cs typeface="Calibri"/>
                </a:rPr>
                <a:t>Leverage existing</a:t>
              </a:r>
              <a:br>
                <a:rPr lang="en-US" sz="1200" b="1" dirty="0">
                  <a:solidFill>
                    <a:srgbClr val="000000"/>
                  </a:solidFill>
                  <a:latin typeface="Arial"/>
                  <a:cs typeface="Calibri"/>
                </a:rPr>
              </a:br>
              <a:r>
                <a:rPr lang="en-US" sz="1200" b="1" dirty="0">
                  <a:solidFill>
                    <a:srgbClr val="000000"/>
                  </a:solidFill>
                  <a:latin typeface="Arial"/>
                  <a:cs typeface="Calibri"/>
                </a:rPr>
                <a:t>supply chain </a:t>
              </a:r>
              <a:r>
                <a:rPr lang="en-US" sz="1200" dirty="0">
                  <a:solidFill>
                    <a:srgbClr val="000000"/>
                  </a:solidFill>
                  <a:latin typeface="Arial"/>
                  <a:cs typeface="Calibri"/>
                </a:rPr>
                <a:t>to the best of our ability</a:t>
              </a:r>
            </a:p>
          </p:txBody>
        </p:sp>
        <p:sp>
          <p:nvSpPr>
            <p:cNvPr id="28" name="Text Box 15"/>
            <p:cNvSpPr txBox="1">
              <a:spLocks noChangeArrowheads="1"/>
            </p:cNvSpPr>
            <p:nvPr/>
          </p:nvSpPr>
          <p:spPr bwMode="auto">
            <a:xfrm>
              <a:off x="2870200" y="3886200"/>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Conduct market research </a:t>
              </a:r>
              <a:br>
                <a:rPr lang="en-US" sz="1200" dirty="0">
                  <a:solidFill>
                    <a:srgbClr val="000000"/>
                  </a:solidFill>
                  <a:latin typeface="Arial"/>
                  <a:cs typeface="Calibri"/>
                </a:rPr>
              </a:br>
              <a:r>
                <a:rPr lang="en-US" sz="1200" dirty="0">
                  <a:solidFill>
                    <a:srgbClr val="000000"/>
                  </a:solidFill>
                  <a:latin typeface="Arial"/>
                  <a:cs typeface="Calibri"/>
                </a:rPr>
                <a:t>to identify customer preferences</a:t>
              </a:r>
            </a:p>
          </p:txBody>
        </p:sp>
        <p:sp>
          <p:nvSpPr>
            <p:cNvPr id="29" name="Text Box 15"/>
            <p:cNvSpPr txBox="1">
              <a:spLocks noChangeArrowheads="1"/>
            </p:cNvSpPr>
            <p:nvPr/>
          </p:nvSpPr>
          <p:spPr bwMode="auto">
            <a:xfrm>
              <a:off x="1409700" y="3886200"/>
              <a:ext cx="1409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Contact appropriate truck supplier</a:t>
              </a:r>
            </a:p>
            <a:p>
              <a:pPr defTabSz="457200" eaLnBrk="1" fontAlgn="base" hangingPunct="1">
                <a:spcBef>
                  <a:spcPct val="0"/>
                </a:spcBef>
                <a:spcAft>
                  <a:spcPct val="0"/>
                </a:spcAft>
                <a:buFontTx/>
                <a:buChar char="•"/>
              </a:pPr>
              <a:r>
                <a:rPr lang="en-US" sz="1200" dirty="0">
                  <a:solidFill>
                    <a:srgbClr val="000000"/>
                  </a:solidFill>
                  <a:latin typeface="Arial"/>
                  <a:cs typeface="Calibri"/>
                </a:rPr>
                <a:t>Gather set of estimates and weigh tradeoffs</a:t>
              </a:r>
            </a:p>
          </p:txBody>
        </p:sp>
        <p:sp>
          <p:nvSpPr>
            <p:cNvPr id="30" name="Text Box 15"/>
            <p:cNvSpPr txBox="1">
              <a:spLocks noChangeArrowheads="1"/>
            </p:cNvSpPr>
            <p:nvPr/>
          </p:nvSpPr>
          <p:spPr bwMode="auto">
            <a:xfrm>
              <a:off x="4318000" y="3886200"/>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Execute in-field testing and market research </a:t>
              </a:r>
              <a:br>
                <a:rPr lang="en-US" sz="1200" dirty="0">
                  <a:solidFill>
                    <a:srgbClr val="000000"/>
                  </a:solidFill>
                  <a:latin typeface="Arial"/>
                  <a:cs typeface="Calibri"/>
                </a:rPr>
              </a:br>
              <a:r>
                <a:rPr lang="en-US" sz="1200" dirty="0">
                  <a:solidFill>
                    <a:srgbClr val="000000"/>
                  </a:solidFill>
                  <a:latin typeface="Arial"/>
                  <a:cs typeface="Calibri"/>
                </a:rPr>
                <a:t>on lunch behavior</a:t>
              </a:r>
            </a:p>
          </p:txBody>
        </p:sp>
        <p:sp>
          <p:nvSpPr>
            <p:cNvPr id="31" name="Text Box 15"/>
            <p:cNvSpPr txBox="1">
              <a:spLocks noChangeArrowheads="1"/>
            </p:cNvSpPr>
            <p:nvPr/>
          </p:nvSpPr>
          <p:spPr bwMode="auto">
            <a:xfrm>
              <a:off x="5803900" y="3886200"/>
              <a:ext cx="144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Conduct </a:t>
              </a:r>
              <a:br>
                <a:rPr lang="en-US" sz="1200" dirty="0">
                  <a:solidFill>
                    <a:srgbClr val="000000"/>
                  </a:solidFill>
                  <a:latin typeface="Arial"/>
                  <a:cs typeface="Calibri"/>
                </a:rPr>
              </a:br>
              <a:r>
                <a:rPr lang="en-US" sz="1200" dirty="0">
                  <a:solidFill>
                    <a:srgbClr val="000000"/>
                  </a:solidFill>
                  <a:latin typeface="Arial"/>
                  <a:cs typeface="Calibri"/>
                </a:rPr>
                <a:t>multiple leg </a:t>
              </a:r>
              <a:br>
                <a:rPr lang="en-US" sz="1200" dirty="0">
                  <a:solidFill>
                    <a:srgbClr val="000000"/>
                  </a:solidFill>
                  <a:latin typeface="Arial"/>
                  <a:cs typeface="Calibri"/>
                </a:rPr>
              </a:br>
              <a:r>
                <a:rPr lang="en-US" sz="1200" dirty="0">
                  <a:solidFill>
                    <a:srgbClr val="000000"/>
                  </a:solidFill>
                  <a:latin typeface="Arial"/>
                  <a:cs typeface="Calibri"/>
                </a:rPr>
                <a:t>test to identify activities and level of spending required</a:t>
              </a:r>
            </a:p>
          </p:txBody>
        </p:sp>
        <p:sp>
          <p:nvSpPr>
            <p:cNvPr id="32" name="Text Box 15"/>
            <p:cNvSpPr txBox="1">
              <a:spLocks noChangeArrowheads="1"/>
            </p:cNvSpPr>
            <p:nvPr/>
          </p:nvSpPr>
          <p:spPr bwMode="auto">
            <a:xfrm>
              <a:off x="7251700" y="3886200"/>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a:solidFill>
                    <a:srgbClr val="000000"/>
                  </a:solidFill>
                  <a:latin typeface="Arial"/>
                  <a:cs typeface="Calibri"/>
                </a:rPr>
                <a:t>Hold internal meetings and conduct research with internal stakeholders</a:t>
              </a:r>
            </a:p>
          </p:txBody>
        </p:sp>
        <p:sp>
          <p:nvSpPr>
            <p:cNvPr id="37" name="Text Box 15"/>
            <p:cNvSpPr txBox="1">
              <a:spLocks noChangeArrowheads="1"/>
            </p:cNvSpPr>
            <p:nvPr/>
          </p:nvSpPr>
          <p:spPr bwMode="auto">
            <a:xfrm>
              <a:off x="72517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i="1" dirty="0">
                  <a:solidFill>
                    <a:srgbClr val="000000"/>
                  </a:solidFill>
                  <a:latin typeface="Arial"/>
                  <a:cs typeface="Calibri"/>
                </a:rPr>
                <a:t>Not applicable</a:t>
              </a:r>
            </a:p>
          </p:txBody>
        </p:sp>
        <p:sp>
          <p:nvSpPr>
            <p:cNvPr id="3" name="Rectangle 2"/>
            <p:cNvSpPr/>
            <p:nvPr/>
          </p:nvSpPr>
          <p:spPr>
            <a:xfrm>
              <a:off x="419100" y="1094601"/>
              <a:ext cx="8377237" cy="276999"/>
            </a:xfrm>
            <a:prstGeom prst="rect">
              <a:avLst/>
            </a:prstGeom>
          </p:spPr>
          <p:txBody>
            <a:bodyPr wrap="square">
              <a:spAutoFit/>
            </a:bodyPr>
            <a:lstStyle/>
            <a:p>
              <a:pPr defTabSz="457200">
                <a:spcAft>
                  <a:spcPts val="300"/>
                </a:spcAft>
              </a:pPr>
              <a:r>
                <a:rPr lang="en-US" sz="1200" b="1" dirty="0">
                  <a:solidFill>
                    <a:srgbClr val="468272"/>
                  </a:solidFill>
                  <a:latin typeface="Arial" panose="020B0604020202020204" pitchFamily="34" charset="0"/>
                  <a:cs typeface="Arial" panose="020B0604020202020204" pitchFamily="34" charset="0"/>
                </a:rPr>
                <a:t>What are the key success factors and activities required to reach v1.0 of our proposed service?</a:t>
              </a:r>
            </a:p>
          </p:txBody>
        </p:sp>
        <p:sp>
          <p:nvSpPr>
            <p:cNvPr id="38" name="TextBox 37"/>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COMMERCIALIZATION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4" name="Rectangle 3"/>
            <p:cNvSpPr/>
            <p:nvPr/>
          </p:nvSpPr>
          <p:spPr>
            <a:xfrm>
              <a:off x="1524000" y="5359013"/>
              <a:ext cx="5562600" cy="11855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Text Box 15"/>
            <p:cNvSpPr txBox="1">
              <a:spLocks noChangeArrowheads="1"/>
            </p:cNvSpPr>
            <p:nvPr/>
          </p:nvSpPr>
          <p:spPr bwMode="auto">
            <a:xfrm>
              <a:off x="1676401" y="5819001"/>
              <a:ext cx="5333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marL="0" indent="0" defTabSz="457200" eaLnBrk="1" fontAlgn="base" hangingPunct="1">
                <a:spcBef>
                  <a:spcPct val="0"/>
                </a:spcBef>
                <a:spcAft>
                  <a:spcPct val="0"/>
                </a:spcAft>
              </a:pPr>
              <a:r>
                <a:rPr lang="en-US" sz="1200" dirty="0">
                  <a:solidFill>
                    <a:srgbClr val="000000"/>
                  </a:solidFill>
                  <a:latin typeface="Arial"/>
                  <a:cs typeface="Calibri"/>
                </a:rPr>
                <a:t>Provide estimates and information regarding plan and investment required</a:t>
              </a:r>
            </a:p>
          </p:txBody>
        </p:sp>
        <p:sp>
          <p:nvSpPr>
            <p:cNvPr id="33" name="TextBox 32"/>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34" name="TextBox 33"/>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22</a:t>
              </a:fld>
              <a:endParaRPr lang="en-US" sz="800" dirty="0">
                <a:solidFill>
                  <a:prstClr val="black"/>
                </a:solidFill>
              </a:endParaRPr>
            </a:p>
          </p:txBody>
        </p:sp>
      </p:grpSp>
    </p:spTree>
    <p:extLst>
      <p:ext uri="{BB962C8B-B14F-4D97-AF65-F5344CB8AC3E}">
        <p14:creationId xmlns:p14="http://schemas.microsoft.com/office/powerpoint/2010/main" val="2355070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47673" y="-1698397"/>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104"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65" name="TextBox 64"/>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grpSp>
        <p:nvGrpSpPr>
          <p:cNvPr id="2" name="Group 1"/>
          <p:cNvGrpSpPr/>
          <p:nvPr/>
        </p:nvGrpSpPr>
        <p:grpSpPr>
          <a:xfrm>
            <a:off x="196850" y="698504"/>
            <a:ext cx="8947150" cy="6047896"/>
            <a:chOff x="196850" y="698504"/>
            <a:chExt cx="8947150" cy="6047896"/>
          </a:xfrm>
        </p:grpSpPr>
        <p:sp>
          <p:nvSpPr>
            <p:cNvPr id="101" name="TextBox 100"/>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REVERSE INCOME STATEMENT</a:t>
              </a:r>
              <a:endParaRPr lang="en-US" sz="1050" b="1" dirty="0">
                <a:solidFill>
                  <a:srgbClr val="468272"/>
                </a:solidFill>
                <a:latin typeface="Century Gothic" panose="020B0502020202020204" pitchFamily="34" charset="0"/>
                <a:cs typeface="Arial" panose="020B0604020202020204" pitchFamily="34" charset="0"/>
              </a:endParaRPr>
            </a:p>
          </p:txBody>
        </p:sp>
        <p:sp>
          <p:nvSpPr>
            <p:cNvPr id="130" name="Text Box 23"/>
            <p:cNvSpPr txBox="1">
              <a:spLocks noChangeArrowheads="1"/>
            </p:cNvSpPr>
            <p:nvPr/>
          </p:nvSpPr>
          <p:spPr bwMode="auto">
            <a:xfrm>
              <a:off x="196850" y="6075363"/>
              <a:ext cx="4298950" cy="246062"/>
            </a:xfrm>
            <a:prstGeom prst="rect">
              <a:avLst/>
            </a:prstGeom>
            <a:noFill/>
            <a:ln w="9525">
              <a:noFill/>
              <a:miter lim="800000"/>
              <a:headEnd/>
              <a:tailEnd/>
            </a:ln>
          </p:spPr>
          <p:txBody>
            <a:bodyPr>
              <a:spAutoFit/>
            </a:bodyPr>
            <a:lstStyle/>
            <a:p>
              <a:pPr>
                <a:spcBef>
                  <a:spcPct val="30000"/>
                </a:spcBef>
                <a:defRPr/>
              </a:pPr>
              <a:r>
                <a:rPr lang="en-US" sz="1000" kern="0" dirty="0">
                  <a:solidFill>
                    <a:srgbClr val="B12924"/>
                  </a:solidFill>
                  <a:latin typeface="Arial" pitchFamily="34" charset="0"/>
                </a:rPr>
                <a:t>Assumptions in Red   </a:t>
              </a:r>
              <a:r>
                <a:rPr lang="en-US" sz="1000" kern="0" dirty="0">
                  <a:solidFill>
                    <a:sysClr val="windowText" lastClr="000000"/>
                  </a:solidFill>
                  <a:latin typeface="Arial" pitchFamily="34" charset="0"/>
                </a:rPr>
                <a:t>Calculations in Black</a:t>
              </a:r>
            </a:p>
          </p:txBody>
        </p:sp>
        <p:sp>
          <p:nvSpPr>
            <p:cNvPr id="132" name="Text Box 23"/>
            <p:cNvSpPr txBox="1">
              <a:spLocks noChangeArrowheads="1"/>
            </p:cNvSpPr>
            <p:nvPr/>
          </p:nvSpPr>
          <p:spPr bwMode="auto">
            <a:xfrm>
              <a:off x="395288" y="6307138"/>
              <a:ext cx="3806825" cy="246062"/>
            </a:xfrm>
            <a:prstGeom prst="rect">
              <a:avLst/>
            </a:prstGeom>
            <a:noFill/>
            <a:ln w="9525">
              <a:noFill/>
              <a:miter lim="800000"/>
              <a:headEnd/>
              <a:tailEnd/>
            </a:ln>
          </p:spPr>
          <p:txBody>
            <a:bodyPr>
              <a:spAutoFit/>
            </a:bodyPr>
            <a:lstStyle/>
            <a:p>
              <a:pPr>
                <a:spcBef>
                  <a:spcPct val="30000"/>
                </a:spcBef>
                <a:defRPr/>
              </a:pPr>
              <a:r>
                <a:rPr lang="en-US" sz="1000" kern="0" dirty="0">
                  <a:solidFill>
                    <a:sysClr val="windowText" lastClr="000000"/>
                  </a:solidFill>
                  <a:latin typeface="Arial" pitchFamily="34" charset="0"/>
                </a:rPr>
                <a:t>Key variables solved for in order to reach $100M revenue</a:t>
              </a:r>
            </a:p>
          </p:txBody>
        </p:sp>
        <p:sp>
          <p:nvSpPr>
            <p:cNvPr id="67" name="Rectangle 66"/>
            <p:cNvSpPr/>
            <p:nvPr/>
          </p:nvSpPr>
          <p:spPr>
            <a:xfrm>
              <a:off x="1421667" y="3396292"/>
              <a:ext cx="109728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$5.00 </a:t>
              </a:r>
              <a:r>
                <a:rPr lang="en-US" sz="1100" dirty="0">
                  <a:solidFill>
                    <a:srgbClr val="C00000"/>
                  </a:solidFill>
                  <a:latin typeface="Arial" panose="020B0604020202020204" pitchFamily="34" charset="0"/>
                  <a:cs typeface="Arial" panose="020B0604020202020204" pitchFamily="34" charset="0"/>
                </a:rPr>
                <a:t>revenue/ transaction</a:t>
              </a:r>
            </a:p>
          </p:txBody>
        </p:sp>
        <p:sp>
          <p:nvSpPr>
            <p:cNvPr id="68" name="Rectangle 67"/>
            <p:cNvSpPr/>
            <p:nvPr/>
          </p:nvSpPr>
          <p:spPr>
            <a:xfrm>
              <a:off x="1421667" y="2597898"/>
              <a:ext cx="1097280" cy="64008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white"/>
                  </a:solidFill>
                  <a:latin typeface="Arial" panose="020B0604020202020204" pitchFamily="34" charset="0"/>
                  <a:cs typeface="Arial" panose="020B0604020202020204" pitchFamily="34" charset="0"/>
                </a:rPr>
                <a:t>1MM</a:t>
              </a:r>
            </a:p>
            <a:p>
              <a:pPr algn="ctr">
                <a:defRPr/>
              </a:pPr>
              <a:r>
                <a:rPr lang="en-US" sz="1100" dirty="0">
                  <a:solidFill>
                    <a:prstClr val="white"/>
                  </a:solidFill>
                  <a:latin typeface="Arial" panose="020B0604020202020204" pitchFamily="34" charset="0"/>
                  <a:cs typeface="Arial" panose="020B0604020202020204" pitchFamily="34" charset="0"/>
                </a:rPr>
                <a:t>Staceys</a:t>
              </a:r>
            </a:p>
          </p:txBody>
        </p:sp>
        <p:sp>
          <p:nvSpPr>
            <p:cNvPr id="69" name="Rectangle 68"/>
            <p:cNvSpPr/>
            <p:nvPr/>
          </p:nvSpPr>
          <p:spPr>
            <a:xfrm>
              <a:off x="1421667" y="4194687"/>
              <a:ext cx="109728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20 </a:t>
              </a:r>
              <a:r>
                <a:rPr lang="en-US" sz="1100" dirty="0">
                  <a:solidFill>
                    <a:prstClr val="black"/>
                  </a:solidFill>
                  <a:latin typeface="Arial" panose="020B0604020202020204" pitchFamily="34" charset="0"/>
                  <a:cs typeface="Arial" panose="020B0604020202020204" pitchFamily="34" charset="0"/>
                </a:rPr>
                <a:t>trans-actions/year</a:t>
              </a:r>
            </a:p>
          </p:txBody>
        </p:sp>
        <p:sp>
          <p:nvSpPr>
            <p:cNvPr id="70" name="Rectangle 69"/>
            <p:cNvSpPr/>
            <p:nvPr/>
          </p:nvSpPr>
          <p:spPr>
            <a:xfrm>
              <a:off x="250358" y="4590479"/>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50</a:t>
              </a:r>
              <a:r>
                <a:rPr lang="en-US" sz="1100" dirty="0">
                  <a:solidFill>
                    <a:srgbClr val="C00000"/>
                  </a:solidFill>
                  <a:latin typeface="Arial" panose="020B0604020202020204" pitchFamily="34" charset="0"/>
                  <a:cs typeface="Arial" panose="020B0604020202020204" pitchFamily="34" charset="0"/>
                </a:rPr>
                <a:t> weeks/ year</a:t>
              </a:r>
            </a:p>
          </p:txBody>
        </p:sp>
        <p:sp>
          <p:nvSpPr>
            <p:cNvPr id="71" name="Rectangle 70"/>
            <p:cNvSpPr/>
            <p:nvPr/>
          </p:nvSpPr>
          <p:spPr>
            <a:xfrm>
              <a:off x="250358" y="3785261"/>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0.4 </a:t>
              </a:r>
              <a:r>
                <a:rPr lang="en-US" sz="1100" dirty="0">
                  <a:solidFill>
                    <a:srgbClr val="C00000"/>
                  </a:solidFill>
                  <a:latin typeface="Arial" panose="020B0604020202020204" pitchFamily="34" charset="0"/>
                  <a:cs typeface="Arial" panose="020B0604020202020204" pitchFamily="34" charset="0"/>
                </a:rPr>
                <a:t>trans-actions/week</a:t>
              </a:r>
            </a:p>
          </p:txBody>
        </p:sp>
        <p:cxnSp>
          <p:nvCxnSpPr>
            <p:cNvPr id="72" name="Elbow Connector 71"/>
            <p:cNvCxnSpPr/>
            <p:nvPr/>
          </p:nvCxnSpPr>
          <p:spPr>
            <a:xfrm rot="10800000" flipV="1">
              <a:off x="1247775" y="4514789"/>
              <a:ext cx="174625" cy="3952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0800000">
              <a:off x="1247775" y="4119502"/>
              <a:ext cx="174625" cy="3952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a:off x="2519363" y="2917764"/>
              <a:ext cx="250825" cy="812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rot="10800000">
              <a:off x="2519363" y="3722627"/>
              <a:ext cx="250825" cy="63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rot="10800000" flipV="1">
              <a:off x="2519363" y="3730564"/>
              <a:ext cx="250825" cy="7842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Elbow Connector 135"/>
            <p:cNvCxnSpPr>
              <a:stCxn id="66" idx="6"/>
              <a:endCxn id="86" idx="1"/>
            </p:cNvCxnSpPr>
            <p:nvPr/>
          </p:nvCxnSpPr>
          <p:spPr>
            <a:xfrm flipH="1">
              <a:off x="3728129" y="3731108"/>
              <a:ext cx="188551" cy="1855663"/>
            </a:xfrm>
            <a:prstGeom prst="bentConnector5">
              <a:avLst>
                <a:gd name="adj1" fmla="val -98684"/>
                <a:gd name="adj2" fmla="val 59186"/>
                <a:gd name="adj3" fmla="val 22124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50358" y="2980043"/>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400 </a:t>
              </a:r>
              <a:r>
                <a:rPr lang="en-US" sz="1100" dirty="0">
                  <a:solidFill>
                    <a:srgbClr val="C00000"/>
                  </a:solidFill>
                  <a:latin typeface="Arial" panose="020B0604020202020204" pitchFamily="34" charset="0"/>
                  <a:cs typeface="Arial" panose="020B0604020202020204" pitchFamily="34" charset="0"/>
                </a:rPr>
                <a:t>Staceys per park</a:t>
              </a:r>
            </a:p>
          </p:txBody>
        </p:sp>
        <p:sp>
          <p:nvSpPr>
            <p:cNvPr id="80" name="Rectangle 79"/>
            <p:cNvSpPr/>
            <p:nvPr/>
          </p:nvSpPr>
          <p:spPr>
            <a:xfrm>
              <a:off x="250358" y="2174825"/>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2,500 </a:t>
              </a:r>
              <a:r>
                <a:rPr lang="en-US" sz="1100" dirty="0">
                  <a:solidFill>
                    <a:srgbClr val="C00000"/>
                  </a:solidFill>
                  <a:latin typeface="Arial" panose="020B0604020202020204" pitchFamily="34" charset="0"/>
                  <a:cs typeface="Arial" panose="020B0604020202020204" pitchFamily="34" charset="0"/>
                </a:rPr>
                <a:t>office parks</a:t>
              </a:r>
            </a:p>
          </p:txBody>
        </p:sp>
        <p:cxnSp>
          <p:nvCxnSpPr>
            <p:cNvPr id="81" name="Elbow Connector 80"/>
            <p:cNvCxnSpPr/>
            <p:nvPr/>
          </p:nvCxnSpPr>
          <p:spPr>
            <a:xfrm rot="10800000">
              <a:off x="1247775" y="2495489"/>
              <a:ext cx="174625" cy="4222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flipV="1">
              <a:off x="1247775" y="2917764"/>
              <a:ext cx="174625" cy="3683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ounded Rectangular Callout 82"/>
            <p:cNvSpPr/>
            <p:nvPr/>
          </p:nvSpPr>
          <p:spPr>
            <a:xfrm>
              <a:off x="1447800" y="1935292"/>
              <a:ext cx="1626333" cy="548184"/>
            </a:xfrm>
            <a:prstGeom prst="wedgeRoundRectCallout">
              <a:avLst>
                <a:gd name="adj1" fmla="val -40067"/>
                <a:gd name="adj2" fmla="val 87187"/>
                <a:gd name="adj3" fmla="val 16667"/>
              </a:avLst>
            </a:prstGeom>
            <a:solidFill>
              <a:schemeClr val="bg1">
                <a:lumMod val="85000"/>
              </a:schemeClr>
            </a:solidFill>
            <a:ln>
              <a:solidFill>
                <a:schemeClr val="bg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50" dirty="0">
                  <a:solidFill>
                    <a:prstClr val="black">
                      <a:lumMod val="50000"/>
                      <a:lumOff val="50000"/>
                    </a:prstClr>
                  </a:solidFill>
                  <a:latin typeface="Arial" panose="020B0604020202020204" pitchFamily="34" charset="0"/>
                  <a:cs typeface="Arial" panose="020B0604020202020204" pitchFamily="34" charset="0"/>
                </a:rPr>
                <a:t>5.5% of 18MM prime prospects in US</a:t>
              </a:r>
              <a:endParaRPr lang="en-US" sz="1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84" name="Rectangle 83"/>
            <p:cNvSpPr/>
            <p:nvPr/>
          </p:nvSpPr>
          <p:spPr>
            <a:xfrm>
              <a:off x="5622925" y="3686510"/>
              <a:ext cx="1097918" cy="859813"/>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$57,500 </a:t>
              </a:r>
            </a:p>
            <a:p>
              <a:pPr algn="ctr">
                <a:defRPr/>
              </a:pPr>
              <a:r>
                <a:rPr lang="en-US" sz="1100" dirty="0">
                  <a:solidFill>
                    <a:prstClr val="black"/>
                  </a:solidFill>
                  <a:latin typeface="Arial" panose="020B0604020202020204" pitchFamily="34" charset="0"/>
                  <a:cs typeface="Arial" panose="020B0604020202020204" pitchFamily="34" charset="0"/>
                </a:rPr>
                <a:t>revenue/truck  from food sales to franchisees</a:t>
              </a:r>
            </a:p>
          </p:txBody>
        </p:sp>
        <p:sp>
          <p:nvSpPr>
            <p:cNvPr id="85" name="Rectangle 84"/>
            <p:cNvSpPr/>
            <p:nvPr/>
          </p:nvSpPr>
          <p:spPr>
            <a:xfrm>
              <a:off x="5623562" y="3240816"/>
              <a:ext cx="1097280" cy="36576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white"/>
                  </a:solidFill>
                  <a:latin typeface="Arial" panose="020B0604020202020204" pitchFamily="34" charset="0"/>
                  <a:cs typeface="Arial" panose="020B0604020202020204" pitchFamily="34" charset="0"/>
                </a:rPr>
                <a:t>1,500 </a:t>
              </a:r>
              <a:r>
                <a:rPr lang="en-US" sz="1100" dirty="0">
                  <a:solidFill>
                    <a:prstClr val="white"/>
                  </a:solidFill>
                  <a:latin typeface="Arial" panose="020B0604020202020204" pitchFamily="34" charset="0"/>
                  <a:cs typeface="Arial" panose="020B0604020202020204" pitchFamily="34" charset="0"/>
                </a:rPr>
                <a:t>trucks</a:t>
              </a:r>
            </a:p>
          </p:txBody>
        </p:sp>
        <p:sp>
          <p:nvSpPr>
            <p:cNvPr id="86" name="Rectangle 85"/>
            <p:cNvSpPr/>
            <p:nvPr/>
          </p:nvSpPr>
          <p:spPr>
            <a:xfrm>
              <a:off x="3728129" y="5379057"/>
              <a:ext cx="1280160" cy="415427"/>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$11MM </a:t>
              </a:r>
              <a:r>
                <a:rPr lang="en-US" sz="1100" dirty="0">
                  <a:solidFill>
                    <a:prstClr val="black"/>
                  </a:solidFill>
                  <a:latin typeface="Arial" panose="020B0604020202020204" pitchFamily="34" charset="0"/>
                  <a:cs typeface="Arial" panose="020B0604020202020204" pitchFamily="34" charset="0"/>
                </a:rPr>
                <a:t>royalty</a:t>
              </a:r>
            </a:p>
          </p:txBody>
        </p:sp>
        <p:sp>
          <p:nvSpPr>
            <p:cNvPr id="87" name="Rectangle 86"/>
            <p:cNvSpPr/>
            <p:nvPr/>
          </p:nvSpPr>
          <p:spPr>
            <a:xfrm>
              <a:off x="3728128" y="2283982"/>
              <a:ext cx="128016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$3MM </a:t>
              </a:r>
            </a:p>
            <a:p>
              <a:pPr algn="ctr">
                <a:defRPr/>
              </a:pPr>
              <a:r>
                <a:rPr lang="en-US" sz="1100" dirty="0">
                  <a:solidFill>
                    <a:prstClr val="black"/>
                  </a:solidFill>
                  <a:latin typeface="Arial" panose="020B0604020202020204" pitchFamily="34" charset="0"/>
                  <a:cs typeface="Arial" panose="020B0604020202020204" pitchFamily="34" charset="0"/>
                </a:rPr>
                <a:t>franchise fees</a:t>
              </a:r>
            </a:p>
          </p:txBody>
        </p:sp>
        <p:sp>
          <p:nvSpPr>
            <p:cNvPr id="88" name="Rectangle 87"/>
            <p:cNvSpPr/>
            <p:nvPr/>
          </p:nvSpPr>
          <p:spPr>
            <a:xfrm>
              <a:off x="5172393" y="1963724"/>
              <a:ext cx="118872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$2,000 </a:t>
              </a:r>
              <a:r>
                <a:rPr lang="en-US" sz="1100" dirty="0">
                  <a:solidFill>
                    <a:prstClr val="black"/>
                  </a:solidFill>
                  <a:latin typeface="Arial" panose="020B0604020202020204" pitchFamily="34" charset="0"/>
                  <a:cs typeface="Arial" panose="020B0604020202020204" pitchFamily="34" charset="0"/>
                </a:rPr>
                <a:t>fee/truck/year</a:t>
              </a:r>
            </a:p>
          </p:txBody>
        </p:sp>
        <p:sp>
          <p:nvSpPr>
            <p:cNvPr id="89" name="Rectangle 88"/>
            <p:cNvSpPr/>
            <p:nvPr/>
          </p:nvSpPr>
          <p:spPr>
            <a:xfrm>
              <a:off x="5172056" y="2514600"/>
              <a:ext cx="1188720" cy="36576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white"/>
                  </a:solidFill>
                  <a:latin typeface="Arial" panose="020B0604020202020204" pitchFamily="34" charset="0"/>
                  <a:cs typeface="Arial" panose="020B0604020202020204" pitchFamily="34" charset="0"/>
                </a:rPr>
                <a:t>1,500 </a:t>
              </a:r>
              <a:r>
                <a:rPr lang="en-US" sz="1100" dirty="0">
                  <a:solidFill>
                    <a:prstClr val="white"/>
                  </a:solidFill>
                  <a:latin typeface="Arial" panose="020B0604020202020204" pitchFamily="34" charset="0"/>
                  <a:cs typeface="Arial" panose="020B0604020202020204" pitchFamily="34" charset="0"/>
                </a:rPr>
                <a:t>trucks</a:t>
              </a:r>
            </a:p>
          </p:txBody>
        </p:sp>
        <p:sp>
          <p:nvSpPr>
            <p:cNvPr id="90" name="Rectangle 89"/>
            <p:cNvSpPr/>
            <p:nvPr/>
          </p:nvSpPr>
          <p:spPr>
            <a:xfrm>
              <a:off x="6524542" y="2352221"/>
              <a:ext cx="1554480" cy="493776"/>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10 year </a:t>
              </a:r>
            </a:p>
            <a:p>
              <a:pPr algn="ctr">
                <a:defRPr/>
              </a:pPr>
              <a:r>
                <a:rPr lang="en-US" sz="1100" dirty="0">
                  <a:solidFill>
                    <a:srgbClr val="C00000"/>
                  </a:solidFill>
                  <a:latin typeface="Arial" panose="020B0604020202020204" pitchFamily="34" charset="0"/>
                  <a:cs typeface="Arial" panose="020B0604020202020204" pitchFamily="34" charset="0"/>
                </a:rPr>
                <a:t>renewable contract</a:t>
              </a:r>
            </a:p>
          </p:txBody>
        </p:sp>
        <p:sp>
          <p:nvSpPr>
            <p:cNvPr id="91" name="Rectangle 90"/>
            <p:cNvSpPr/>
            <p:nvPr/>
          </p:nvSpPr>
          <p:spPr>
            <a:xfrm>
              <a:off x="6524543" y="1779842"/>
              <a:ext cx="155448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$20,000 </a:t>
              </a:r>
            </a:p>
            <a:p>
              <a:pPr algn="ctr">
                <a:defRPr/>
              </a:pPr>
              <a:r>
                <a:rPr lang="en-US" sz="1100" dirty="0">
                  <a:solidFill>
                    <a:srgbClr val="C00000"/>
                  </a:solidFill>
                  <a:latin typeface="Arial" panose="020B0604020202020204" pitchFamily="34" charset="0"/>
                  <a:cs typeface="Arial" panose="020B0604020202020204" pitchFamily="34" charset="0"/>
                </a:rPr>
                <a:t>franchise fee</a:t>
              </a:r>
            </a:p>
          </p:txBody>
        </p:sp>
        <p:sp>
          <p:nvSpPr>
            <p:cNvPr id="92" name="Rectangle 91"/>
            <p:cNvSpPr/>
            <p:nvPr/>
          </p:nvSpPr>
          <p:spPr>
            <a:xfrm>
              <a:off x="5172056" y="5196840"/>
              <a:ext cx="1188720" cy="36576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a:t>
              </a:r>
              <a:r>
                <a:rPr lang="en-US" sz="1100" dirty="0">
                  <a:solidFill>
                    <a:srgbClr val="C00000"/>
                  </a:solidFill>
                  <a:latin typeface="Arial" panose="020B0604020202020204" pitchFamily="34" charset="0"/>
                  <a:cs typeface="Arial" panose="020B0604020202020204" pitchFamily="34" charset="0"/>
                </a:rPr>
                <a:t> of revenue</a:t>
              </a:r>
            </a:p>
          </p:txBody>
        </p:sp>
        <p:sp>
          <p:nvSpPr>
            <p:cNvPr id="93" name="Rectangle 92"/>
            <p:cNvSpPr/>
            <p:nvPr/>
          </p:nvSpPr>
          <p:spPr>
            <a:xfrm>
              <a:off x="5172056" y="4739640"/>
              <a:ext cx="1188720" cy="36576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white"/>
                  </a:solidFill>
                  <a:latin typeface="Arial" panose="020B0604020202020204" pitchFamily="34" charset="0"/>
                  <a:cs typeface="Arial" panose="020B0604020202020204" pitchFamily="34" charset="0"/>
                </a:rPr>
                <a:t>1,500 </a:t>
              </a:r>
              <a:r>
                <a:rPr lang="en-US" sz="1100" dirty="0">
                  <a:solidFill>
                    <a:prstClr val="white"/>
                  </a:solidFill>
                  <a:latin typeface="Arial" panose="020B0604020202020204" pitchFamily="34" charset="0"/>
                  <a:cs typeface="Arial" panose="020B0604020202020204" pitchFamily="34" charset="0"/>
                </a:rPr>
                <a:t>trucks</a:t>
              </a:r>
            </a:p>
          </p:txBody>
        </p:sp>
        <p:sp>
          <p:nvSpPr>
            <p:cNvPr id="94" name="Rectangle 93"/>
            <p:cNvSpPr/>
            <p:nvPr/>
          </p:nvSpPr>
          <p:spPr>
            <a:xfrm>
              <a:off x="5172056" y="5647068"/>
              <a:ext cx="118872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$143,750 </a:t>
              </a:r>
              <a:r>
                <a:rPr lang="en-US" sz="1100" dirty="0">
                  <a:solidFill>
                    <a:prstClr val="black"/>
                  </a:solidFill>
                  <a:latin typeface="Arial" panose="020B0604020202020204" pitchFamily="34" charset="0"/>
                  <a:cs typeface="Arial" panose="020B0604020202020204" pitchFamily="34" charset="0"/>
                </a:rPr>
                <a:t>revenue/truck</a:t>
              </a:r>
            </a:p>
          </p:txBody>
        </p:sp>
        <p:sp>
          <p:nvSpPr>
            <p:cNvPr id="95" name="Rectangle 94"/>
            <p:cNvSpPr/>
            <p:nvPr/>
          </p:nvSpPr>
          <p:spPr>
            <a:xfrm>
              <a:off x="6524543" y="5223991"/>
              <a:ext cx="118872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$5.00</a:t>
              </a:r>
            </a:p>
            <a:p>
              <a:pPr algn="ctr">
                <a:defRPr/>
              </a:pPr>
              <a:r>
                <a:rPr lang="en-US" sz="1100" dirty="0">
                  <a:solidFill>
                    <a:srgbClr val="C00000"/>
                  </a:solidFill>
                  <a:latin typeface="Arial" panose="020B0604020202020204" pitchFamily="34" charset="0"/>
                  <a:cs typeface="Arial" panose="020B0604020202020204" pitchFamily="34" charset="0"/>
                </a:rPr>
                <a:t>revenue/ transaction</a:t>
              </a:r>
            </a:p>
          </p:txBody>
        </p:sp>
        <p:sp>
          <p:nvSpPr>
            <p:cNvPr id="96" name="Rectangle 95"/>
            <p:cNvSpPr/>
            <p:nvPr/>
          </p:nvSpPr>
          <p:spPr>
            <a:xfrm>
              <a:off x="6524543" y="5947323"/>
              <a:ext cx="118872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28,750</a:t>
              </a:r>
            </a:p>
            <a:p>
              <a:pPr algn="ctr">
                <a:defRPr/>
              </a:pPr>
              <a:r>
                <a:rPr lang="en-US" sz="1100" dirty="0">
                  <a:solidFill>
                    <a:prstClr val="black"/>
                  </a:solidFill>
                  <a:latin typeface="Arial" panose="020B0604020202020204" pitchFamily="34" charset="0"/>
                  <a:cs typeface="Arial" panose="020B0604020202020204" pitchFamily="34" charset="0"/>
                </a:rPr>
                <a:t>transactions/ year</a:t>
              </a:r>
            </a:p>
          </p:txBody>
        </p:sp>
        <p:cxnSp>
          <p:nvCxnSpPr>
            <p:cNvPr id="99" name="Elbow Connector 98"/>
            <p:cNvCxnSpPr/>
            <p:nvPr/>
          </p:nvCxnSpPr>
          <p:spPr>
            <a:xfrm flipV="1">
              <a:off x="5008563" y="2189102"/>
              <a:ext cx="163512" cy="34131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flipV="1">
              <a:off x="6361113" y="2038289"/>
              <a:ext cx="163512" cy="1508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Elbow Connector 101"/>
            <p:cNvCxnSpPr/>
            <p:nvPr/>
          </p:nvCxnSpPr>
          <p:spPr>
            <a:xfrm>
              <a:off x="6361113" y="2189102"/>
              <a:ext cx="163512" cy="4095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p:nvPr/>
          </p:nvCxnSpPr>
          <p:spPr>
            <a:xfrm rot="10800000" flipH="1" flipV="1">
              <a:off x="3727450" y="2530414"/>
              <a:ext cx="139700" cy="1200150"/>
            </a:xfrm>
            <a:prstGeom prst="bentConnector5">
              <a:avLst>
                <a:gd name="adj1" fmla="val -89571"/>
                <a:gd name="adj2" fmla="val 31641"/>
                <a:gd name="adj3" fmla="val 26367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7419830" y="4256324"/>
              <a:ext cx="1543253" cy="27432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125</a:t>
              </a:r>
              <a:r>
                <a:rPr lang="en-US" sz="1100" dirty="0">
                  <a:solidFill>
                    <a:srgbClr val="C00000"/>
                  </a:solidFill>
                  <a:latin typeface="Arial" panose="020B0604020202020204" pitchFamily="34" charset="0"/>
                  <a:cs typeface="Arial" panose="020B0604020202020204" pitchFamily="34" charset="0"/>
                </a:rPr>
                <a:t> transactions/day</a:t>
              </a:r>
            </a:p>
          </p:txBody>
        </p:sp>
        <p:sp>
          <p:nvSpPr>
            <p:cNvPr id="113" name="Rectangle 112"/>
            <p:cNvSpPr/>
            <p:nvPr/>
          </p:nvSpPr>
          <p:spPr>
            <a:xfrm>
              <a:off x="7419830" y="3754752"/>
              <a:ext cx="1543253" cy="42672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 </a:t>
              </a:r>
              <a:r>
                <a:rPr lang="en-US" sz="1100" dirty="0">
                  <a:solidFill>
                    <a:srgbClr val="C00000"/>
                  </a:solidFill>
                  <a:latin typeface="Arial" panose="020B0604020202020204" pitchFamily="34" charset="0"/>
                  <a:cs typeface="Arial" panose="020B0604020202020204" pitchFamily="34" charset="0"/>
                </a:rPr>
                <a:t>paid to Kraft</a:t>
              </a:r>
              <a:r>
                <a:rPr lang="en-US" sz="1100" b="1" dirty="0">
                  <a:solidFill>
                    <a:srgbClr val="C00000"/>
                  </a:solidFill>
                  <a:latin typeface="Arial" panose="020B0604020202020204" pitchFamily="34" charset="0"/>
                  <a:cs typeface="Arial" panose="020B0604020202020204" pitchFamily="34" charset="0"/>
                </a:rPr>
                <a:t>/</a:t>
              </a:r>
              <a:r>
                <a:rPr lang="en-US" sz="1100" dirty="0">
                  <a:solidFill>
                    <a:srgbClr val="C00000"/>
                  </a:solidFill>
                  <a:latin typeface="Arial" panose="020B0604020202020204" pitchFamily="34" charset="0"/>
                  <a:cs typeface="Arial" panose="020B0604020202020204" pitchFamily="34" charset="0"/>
                </a:rPr>
                <a:t>transaction</a:t>
              </a:r>
            </a:p>
          </p:txBody>
        </p:sp>
        <p:sp>
          <p:nvSpPr>
            <p:cNvPr id="114" name="Rectangle 113"/>
            <p:cNvSpPr/>
            <p:nvPr/>
          </p:nvSpPr>
          <p:spPr>
            <a:xfrm>
              <a:off x="7419830" y="4605487"/>
              <a:ext cx="1543253" cy="27432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230 </a:t>
              </a:r>
              <a:r>
                <a:rPr lang="en-US" sz="1100" dirty="0">
                  <a:solidFill>
                    <a:srgbClr val="C00000"/>
                  </a:solidFill>
                  <a:latin typeface="Arial" panose="020B0604020202020204" pitchFamily="34" charset="0"/>
                  <a:cs typeface="Arial" panose="020B0604020202020204" pitchFamily="34" charset="0"/>
                </a:rPr>
                <a:t>days/year</a:t>
              </a:r>
            </a:p>
          </p:txBody>
        </p:sp>
        <p:cxnSp>
          <p:nvCxnSpPr>
            <p:cNvPr id="116" name="Elbow Connector 135"/>
            <p:cNvCxnSpPr/>
            <p:nvPr/>
          </p:nvCxnSpPr>
          <p:spPr>
            <a:xfrm flipV="1">
              <a:off x="5227638" y="3435289"/>
              <a:ext cx="395287" cy="30003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Elbow Connector 135"/>
            <p:cNvCxnSpPr>
              <a:stCxn id="84" idx="3"/>
              <a:endCxn id="113" idx="1"/>
            </p:cNvCxnSpPr>
            <p:nvPr/>
          </p:nvCxnSpPr>
          <p:spPr>
            <a:xfrm flipV="1">
              <a:off x="6720843" y="3968117"/>
              <a:ext cx="698987" cy="1483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Elbow Connector 135"/>
            <p:cNvCxnSpPr>
              <a:stCxn id="84" idx="3"/>
              <a:endCxn id="112" idx="1"/>
            </p:cNvCxnSpPr>
            <p:nvPr/>
          </p:nvCxnSpPr>
          <p:spPr>
            <a:xfrm>
              <a:off x="6720843" y="4116417"/>
              <a:ext cx="698987" cy="27706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Elbow Connector 135"/>
            <p:cNvCxnSpPr>
              <a:stCxn id="84" idx="3"/>
              <a:endCxn id="114" idx="1"/>
            </p:cNvCxnSpPr>
            <p:nvPr/>
          </p:nvCxnSpPr>
          <p:spPr>
            <a:xfrm>
              <a:off x="6720843" y="4116417"/>
              <a:ext cx="698987" cy="62623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35"/>
            <p:cNvCxnSpPr/>
            <p:nvPr/>
          </p:nvCxnSpPr>
          <p:spPr>
            <a:xfrm flipV="1">
              <a:off x="7713663" y="5817207"/>
              <a:ext cx="163512" cy="4508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Elbow Connector 135"/>
            <p:cNvCxnSpPr/>
            <p:nvPr/>
          </p:nvCxnSpPr>
          <p:spPr>
            <a:xfrm>
              <a:off x="7713663" y="6268057"/>
              <a:ext cx="163512" cy="2174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Elbow Connector 135"/>
            <p:cNvCxnSpPr/>
            <p:nvPr/>
          </p:nvCxnSpPr>
          <p:spPr>
            <a:xfrm flipV="1">
              <a:off x="6361113" y="5544157"/>
              <a:ext cx="163512" cy="3492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Elbow Connector 135"/>
            <p:cNvCxnSpPr/>
            <p:nvPr/>
          </p:nvCxnSpPr>
          <p:spPr>
            <a:xfrm>
              <a:off x="6361113" y="5893407"/>
              <a:ext cx="163512" cy="3746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Elbow Connector 135"/>
            <p:cNvCxnSpPr/>
            <p:nvPr/>
          </p:nvCxnSpPr>
          <p:spPr>
            <a:xfrm flipV="1">
              <a:off x="5008563" y="5379057"/>
              <a:ext cx="163512" cy="2317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Elbow Connector 135"/>
            <p:cNvCxnSpPr/>
            <p:nvPr/>
          </p:nvCxnSpPr>
          <p:spPr>
            <a:xfrm>
              <a:off x="5008563" y="5610832"/>
              <a:ext cx="163512" cy="2825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35"/>
            <p:cNvCxnSpPr/>
            <p:nvPr/>
          </p:nvCxnSpPr>
          <p:spPr>
            <a:xfrm flipV="1">
              <a:off x="5008563" y="4888519"/>
              <a:ext cx="163512" cy="7223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ounded Rectangular Callout 128"/>
            <p:cNvSpPr/>
            <p:nvPr/>
          </p:nvSpPr>
          <p:spPr>
            <a:xfrm>
              <a:off x="6834857" y="3036978"/>
              <a:ext cx="1626333" cy="548184"/>
            </a:xfrm>
            <a:prstGeom prst="wedgeRoundRectCallout">
              <a:avLst>
                <a:gd name="adj1" fmla="val -63938"/>
                <a:gd name="adj2" fmla="val 35506"/>
                <a:gd name="adj3" fmla="val 16667"/>
              </a:avLst>
            </a:prstGeom>
            <a:solidFill>
              <a:schemeClr val="bg1">
                <a:lumMod val="85000"/>
              </a:schemeClr>
            </a:solidFill>
            <a:ln>
              <a:solidFill>
                <a:schemeClr val="bg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50" dirty="0">
                  <a:solidFill>
                    <a:prstClr val="black">
                      <a:lumMod val="50000"/>
                      <a:lumOff val="50000"/>
                    </a:prstClr>
                  </a:solidFill>
                  <a:latin typeface="Arial" panose="020B0604020202020204" pitchFamily="34" charset="0"/>
                  <a:cs typeface="Arial" panose="020B0604020202020204" pitchFamily="34" charset="0"/>
                </a:rPr>
                <a:t>7% of the number of US Subway stores</a:t>
              </a:r>
              <a:endParaRPr lang="en-US" sz="1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131" name="Rectangle 130"/>
            <p:cNvSpPr/>
            <p:nvPr/>
          </p:nvSpPr>
          <p:spPr>
            <a:xfrm>
              <a:off x="250358" y="6321425"/>
              <a:ext cx="182880" cy="182880"/>
            </a:xfrm>
            <a:prstGeom prst="rect">
              <a:avLst/>
            </a:prstGeom>
            <a:solidFill>
              <a:schemeClr val="accent6">
                <a:lumMod val="75000"/>
              </a:schemeClr>
            </a:solidFill>
            <a:ln>
              <a:solidFill>
                <a:schemeClr val="bg2"/>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200" dirty="0">
                <a:solidFill>
                  <a:srgbClr val="EEECE1"/>
                </a:solidFill>
              </a:endParaRPr>
            </a:p>
          </p:txBody>
        </p:sp>
        <p:sp>
          <p:nvSpPr>
            <p:cNvPr id="133" name="TextBox 147"/>
            <p:cNvSpPr txBox="1">
              <a:spLocks noChangeArrowheads="1"/>
            </p:cNvSpPr>
            <p:nvPr/>
          </p:nvSpPr>
          <p:spPr bwMode="auto">
            <a:xfrm>
              <a:off x="250358" y="1295400"/>
              <a:ext cx="3068801" cy="388114"/>
            </a:xfrm>
            <a:prstGeom prst="leftRightArrow">
              <a:avLst>
                <a:gd name="adj1" fmla="val 66818"/>
                <a:gd name="adj2" fmla="val 50000"/>
              </a:avLst>
            </a:prstGeom>
            <a:solidFill>
              <a:schemeClr val="bg1">
                <a:lumMod val="85000"/>
              </a:schemeClr>
            </a:solidFill>
            <a:ln>
              <a:noFill/>
            </a:ln>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00"/>
                </a:spcBef>
                <a:spcAft>
                  <a:spcPts val="400"/>
                </a:spcAft>
              </a:pPr>
              <a:r>
                <a:rPr lang="en-US" altLang="en-US" sz="1100" b="1" dirty="0">
                  <a:solidFill>
                    <a:prstClr val="white">
                      <a:lumMod val="65000"/>
                    </a:prstClr>
                  </a:solidFill>
                  <a:latin typeface="Century Gothic" panose="020B0502020202020204" pitchFamily="34" charset="0"/>
                </a:rPr>
                <a:t>CONSUMER ESTIMATES TO HIT $100MM</a:t>
              </a:r>
            </a:p>
          </p:txBody>
        </p:sp>
        <p:sp>
          <p:nvSpPr>
            <p:cNvPr id="139" name="TextBox 147"/>
            <p:cNvSpPr txBox="1">
              <a:spLocks noChangeArrowheads="1"/>
            </p:cNvSpPr>
            <p:nvPr/>
          </p:nvSpPr>
          <p:spPr bwMode="auto">
            <a:xfrm>
              <a:off x="3375472" y="1295400"/>
              <a:ext cx="5587611" cy="388114"/>
            </a:xfrm>
            <a:prstGeom prst="leftRightArrow">
              <a:avLst>
                <a:gd name="adj1" fmla="val 66818"/>
                <a:gd name="adj2" fmla="val 50000"/>
              </a:avLst>
            </a:prstGeom>
            <a:solidFill>
              <a:schemeClr val="bg1">
                <a:lumMod val="85000"/>
              </a:schemeClr>
            </a:solidFill>
            <a:ln>
              <a:noFill/>
            </a:ln>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00"/>
                </a:spcBef>
                <a:spcAft>
                  <a:spcPts val="400"/>
                </a:spcAft>
              </a:pPr>
              <a:r>
                <a:rPr lang="en-US" altLang="en-US" sz="1100" b="1" dirty="0">
                  <a:solidFill>
                    <a:prstClr val="white">
                      <a:lumMod val="65000"/>
                    </a:prstClr>
                  </a:solidFill>
                  <a:latin typeface="Century Gothic" panose="020B0502020202020204" pitchFamily="34" charset="0"/>
                </a:rPr>
                <a:t>BUSINESS MODEL ESTIMATES TO HIT $100MM</a:t>
              </a:r>
            </a:p>
          </p:txBody>
        </p:sp>
        <p:cxnSp>
          <p:nvCxnSpPr>
            <p:cNvPr id="3" name="Straight Connector 2"/>
            <p:cNvCxnSpPr/>
            <p:nvPr/>
          </p:nvCxnSpPr>
          <p:spPr>
            <a:xfrm>
              <a:off x="2525485" y="3731108"/>
              <a:ext cx="184272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4221721" y="3187003"/>
              <a:ext cx="1005840" cy="1097280"/>
            </a:xfrm>
            <a:prstGeom prst="rect">
              <a:avLst/>
            </a:prstGeom>
            <a:solidFill>
              <a:schemeClr val="bg1"/>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$86MM</a:t>
              </a:r>
            </a:p>
            <a:p>
              <a:pPr algn="ctr">
                <a:defRPr/>
              </a:pPr>
              <a:r>
                <a:rPr lang="en-US" sz="1100" dirty="0">
                  <a:solidFill>
                    <a:prstClr val="black"/>
                  </a:solidFill>
                  <a:latin typeface="Arial" panose="020B0604020202020204" pitchFamily="34" charset="0"/>
                  <a:cs typeface="Arial" panose="020B0604020202020204" pitchFamily="34" charset="0"/>
                </a:rPr>
                <a:t>revenue from food sales to franchisees</a:t>
              </a:r>
            </a:p>
          </p:txBody>
        </p:sp>
        <p:sp>
          <p:nvSpPr>
            <p:cNvPr id="66" name="Oval 65"/>
            <p:cNvSpPr/>
            <p:nvPr/>
          </p:nvSpPr>
          <p:spPr>
            <a:xfrm>
              <a:off x="2819400" y="3182468"/>
              <a:ext cx="1097280" cy="1097280"/>
            </a:xfrm>
            <a:prstGeom prst="ellipse">
              <a:avLst/>
            </a:prstGeom>
            <a:solidFill>
              <a:srgbClr val="468272"/>
            </a:solidFill>
            <a:ln w="3810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b="1" dirty="0">
                  <a:solidFill>
                    <a:prstClr val="white"/>
                  </a:solidFill>
                  <a:latin typeface="Arial" panose="020B0604020202020204" pitchFamily="34" charset="0"/>
                  <a:cs typeface="Arial" panose="020B0604020202020204" pitchFamily="34" charset="0"/>
                </a:rPr>
                <a:t>$100MM</a:t>
              </a:r>
            </a:p>
            <a:p>
              <a:pPr algn="ctr">
                <a:defRPr/>
              </a:pPr>
              <a:r>
                <a:rPr lang="en-US" sz="1100" b="1" dirty="0">
                  <a:solidFill>
                    <a:prstClr val="white"/>
                  </a:solidFill>
                  <a:latin typeface="Arial" panose="020B0604020202020204" pitchFamily="34" charset="0"/>
                  <a:cs typeface="Arial" panose="020B0604020202020204" pitchFamily="34" charset="0"/>
                </a:rPr>
                <a:t>Revenue</a:t>
              </a:r>
            </a:p>
          </p:txBody>
        </p:sp>
        <p:cxnSp>
          <p:nvCxnSpPr>
            <p:cNvPr id="108" name="Elbow Connector 107"/>
            <p:cNvCxnSpPr>
              <a:endCxn id="89" idx="1"/>
            </p:cNvCxnSpPr>
            <p:nvPr/>
          </p:nvCxnSpPr>
          <p:spPr>
            <a:xfrm>
              <a:off x="5008563" y="2539048"/>
              <a:ext cx="163493" cy="15843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1" idx="3"/>
              <a:endCxn id="84" idx="1"/>
            </p:cNvCxnSpPr>
            <p:nvPr/>
          </p:nvCxnSpPr>
          <p:spPr>
            <a:xfrm>
              <a:off x="5227561" y="3735643"/>
              <a:ext cx="395364" cy="380774"/>
            </a:xfrm>
            <a:prstGeom prst="bentConnector3">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7877029" y="5588543"/>
              <a:ext cx="1114571"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125</a:t>
              </a:r>
            </a:p>
            <a:p>
              <a:pPr algn="ctr">
                <a:defRPr/>
              </a:pPr>
              <a:r>
                <a:rPr lang="en-US" sz="1100" dirty="0">
                  <a:solidFill>
                    <a:srgbClr val="C00000"/>
                  </a:solidFill>
                  <a:latin typeface="Arial" panose="020B0604020202020204" pitchFamily="34" charset="0"/>
                  <a:cs typeface="Arial" panose="020B0604020202020204" pitchFamily="34" charset="0"/>
                </a:rPr>
                <a:t>transactions/ day</a:t>
              </a:r>
            </a:p>
          </p:txBody>
        </p:sp>
        <p:sp>
          <p:nvSpPr>
            <p:cNvPr id="98" name="Rectangle 97"/>
            <p:cNvSpPr/>
            <p:nvPr/>
          </p:nvSpPr>
          <p:spPr>
            <a:xfrm>
              <a:off x="7877029" y="6302172"/>
              <a:ext cx="1114571" cy="36576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230 </a:t>
              </a:r>
              <a:r>
                <a:rPr lang="en-US" sz="1100" dirty="0">
                  <a:solidFill>
                    <a:srgbClr val="C00000"/>
                  </a:solidFill>
                  <a:latin typeface="Arial" panose="020B0604020202020204" pitchFamily="34" charset="0"/>
                  <a:cs typeface="Arial" panose="020B0604020202020204" pitchFamily="34" charset="0"/>
                </a:rPr>
                <a:t>days/year</a:t>
              </a:r>
            </a:p>
          </p:txBody>
        </p:sp>
        <p:sp>
          <p:nvSpPr>
            <p:cNvPr id="77" name="TextBox 7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23</a:t>
              </a:fld>
              <a:endParaRPr lang="en-US" sz="800" dirty="0">
                <a:solidFill>
                  <a:prstClr val="black"/>
                </a:solidFill>
              </a:endParaRPr>
            </a:p>
          </p:txBody>
        </p:sp>
      </p:grpSp>
    </p:spTree>
    <p:extLst>
      <p:ext uri="{BB962C8B-B14F-4D97-AF65-F5344CB8AC3E}">
        <p14:creationId xmlns:p14="http://schemas.microsoft.com/office/powerpoint/2010/main" val="392332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47673" y="-1638075"/>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21610898"/>
              </p:ext>
            </p:extLst>
          </p:nvPr>
        </p:nvGraphicFramePr>
        <p:xfrm>
          <a:off x="472554" y="1336344"/>
          <a:ext cx="3958992" cy="914400"/>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dirty="0">
                          <a:solidFill>
                            <a:srgbClr val="468272"/>
                          </a:solidFill>
                          <a:latin typeface="Arial" panose="020B0604020202020204" pitchFamily="34" charset="0"/>
                          <a:cs typeface="Arial" panose="020B0604020202020204" pitchFamily="34" charset="0"/>
                        </a:rPr>
                        <a:t>Consumer</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Menu options are appealing to consumers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grpSp>
        <p:nvGrpSpPr>
          <p:cNvPr id="10" name="Group 9"/>
          <p:cNvGrpSpPr/>
          <p:nvPr/>
        </p:nvGrpSpPr>
        <p:grpSpPr>
          <a:xfrm>
            <a:off x="419100" y="6116603"/>
            <a:ext cx="3305175" cy="247650"/>
            <a:chOff x="1695450" y="6153150"/>
            <a:chExt cx="3305175" cy="247650"/>
          </a:xfrm>
        </p:grpSpPr>
        <p:grpSp>
          <p:nvGrpSpPr>
            <p:cNvPr id="9" name="Group 8"/>
            <p:cNvGrpSpPr/>
            <p:nvPr/>
          </p:nvGrpSpPr>
          <p:grpSpPr>
            <a:xfrm>
              <a:off x="1695450" y="6153150"/>
              <a:ext cx="2466975" cy="247650"/>
              <a:chOff x="1695450" y="6153150"/>
              <a:chExt cx="2466975" cy="247650"/>
            </a:xfrm>
          </p:grpSpPr>
          <p:sp>
            <p:nvSpPr>
              <p:cNvPr id="19" name="Rectangle 77"/>
              <p:cNvSpPr>
                <a:spLocks noChangeArrowheads="1"/>
              </p:cNvSpPr>
              <p:nvPr/>
            </p:nvSpPr>
            <p:spPr bwMode="auto">
              <a:xfrm>
                <a:off x="1695450" y="6194425"/>
                <a:ext cx="200025" cy="161925"/>
              </a:xfrm>
              <a:prstGeom prst="rect">
                <a:avLst/>
              </a:prstGeom>
              <a:solidFill>
                <a:srgbClr val="46827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0" name="Text Box 78"/>
              <p:cNvSpPr txBox="1">
                <a:spLocks noChangeArrowheads="1"/>
              </p:cNvSpPr>
              <p:nvPr/>
            </p:nvSpPr>
            <p:spPr bwMode="auto">
              <a:xfrm>
                <a:off x="1857375"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a:solidFill>
                      <a:srgbClr val="000000"/>
                    </a:solidFill>
                    <a:latin typeface="Arial" panose="020B0604020202020204" pitchFamily="34" charset="0"/>
                    <a:cs typeface="Arial" panose="020B0604020202020204" pitchFamily="34" charset="0"/>
                  </a:rPr>
                  <a:t>Low</a:t>
                </a:r>
              </a:p>
            </p:txBody>
          </p:sp>
          <p:sp>
            <p:nvSpPr>
              <p:cNvPr id="17" name="Rectangle 80"/>
              <p:cNvSpPr>
                <a:spLocks noChangeArrowheads="1"/>
              </p:cNvSpPr>
              <p:nvPr/>
            </p:nvSpPr>
            <p:spPr bwMode="auto">
              <a:xfrm>
                <a:off x="2247900" y="6194425"/>
                <a:ext cx="200025" cy="161925"/>
              </a:xfrm>
              <a:prstGeom prst="rect">
                <a:avLst/>
              </a:prstGeom>
              <a:solidFill>
                <a:schemeClr val="accent6"/>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8" name="Text Box 81"/>
              <p:cNvSpPr txBox="1">
                <a:spLocks noChangeArrowheads="1"/>
              </p:cNvSpPr>
              <p:nvPr/>
            </p:nvSpPr>
            <p:spPr bwMode="auto">
              <a:xfrm>
                <a:off x="2438400" y="6156325"/>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a:solidFill>
                      <a:srgbClr val="000000"/>
                    </a:solidFill>
                    <a:latin typeface="Arial" panose="020B0604020202020204" pitchFamily="34" charset="0"/>
                    <a:cs typeface="Arial" panose="020B0604020202020204" pitchFamily="34" charset="0"/>
                  </a:rPr>
                  <a:t>Moderate</a:t>
                </a:r>
              </a:p>
            </p:txBody>
          </p:sp>
          <p:sp>
            <p:nvSpPr>
              <p:cNvPr id="15" name="Rectangle 83"/>
              <p:cNvSpPr>
                <a:spLocks noChangeArrowheads="1"/>
              </p:cNvSpPr>
              <p:nvPr/>
            </p:nvSpPr>
            <p:spPr bwMode="auto">
              <a:xfrm>
                <a:off x="3124200" y="6194425"/>
                <a:ext cx="200025" cy="161925"/>
              </a:xfrm>
              <a:prstGeom prst="rect">
                <a:avLst/>
              </a:prstGeom>
              <a:solidFill>
                <a:schemeClr val="accent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grpSp>
        <p:sp>
          <p:nvSpPr>
            <p:cNvPr id="16" name="Text Box 84"/>
            <p:cNvSpPr txBox="1">
              <a:spLocks noChangeArrowheads="1"/>
            </p:cNvSpPr>
            <p:nvPr/>
          </p:nvSpPr>
          <p:spPr bwMode="auto">
            <a:xfrm>
              <a:off x="3276600"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a:solidFill>
                    <a:srgbClr val="000000"/>
                  </a:solidFill>
                  <a:latin typeface="Arial" panose="020B0604020202020204" pitchFamily="34" charset="0"/>
                  <a:cs typeface="Arial" panose="020B0604020202020204" pitchFamily="34" charset="0"/>
                </a:rPr>
                <a:t>High</a:t>
              </a:r>
            </a:p>
          </p:txBody>
        </p:sp>
      </p:grpSp>
      <p:graphicFrame>
        <p:nvGraphicFramePr>
          <p:cNvPr id="21" name="Table 20"/>
          <p:cNvGraphicFramePr>
            <a:graphicFrameLocks noGrp="1"/>
          </p:cNvGraphicFramePr>
          <p:nvPr>
            <p:extLst>
              <p:ext uri="{D42A27DB-BD31-4B8C-83A1-F6EECF244321}">
                <p14:modId xmlns:p14="http://schemas.microsoft.com/office/powerpoint/2010/main" val="406628411"/>
              </p:ext>
            </p:extLst>
          </p:nvPr>
        </p:nvGraphicFramePr>
        <p:xfrm>
          <a:off x="4787612" y="1336344"/>
          <a:ext cx="3958992" cy="914400"/>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dirty="0">
                          <a:solidFill>
                            <a:srgbClr val="468272"/>
                          </a:solidFill>
                          <a:latin typeface="Arial" panose="020B0604020202020204" pitchFamily="34" charset="0"/>
                          <a:cs typeface="Arial" panose="020B0604020202020204" pitchFamily="34" charset="0"/>
                        </a:rPr>
                        <a:t>Location</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Sufficient desirable sites can be found with no legal</a:t>
                      </a:r>
                      <a:r>
                        <a:rPr lang="en-US" sz="1200" baseline="0" dirty="0">
                          <a:latin typeface="Arial" panose="020B0604020202020204" pitchFamily="34" charset="0"/>
                          <a:cs typeface="Arial" panose="020B0604020202020204" pitchFamily="34" charset="0"/>
                        </a:rPr>
                        <a:t> hurdles to parking</a:t>
                      </a: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730073820"/>
              </p:ext>
            </p:extLst>
          </p:nvPr>
        </p:nvGraphicFramePr>
        <p:xfrm>
          <a:off x="472554" y="2439436"/>
          <a:ext cx="3958992" cy="870729"/>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kern="1200" dirty="0">
                          <a:solidFill>
                            <a:srgbClr val="468272"/>
                          </a:solidFill>
                          <a:latin typeface="Arial" panose="020B0604020202020204" pitchFamily="34" charset="0"/>
                          <a:ea typeface="+mn-ea"/>
                          <a:cs typeface="Arial" panose="020B0604020202020204" pitchFamily="34" charset="0"/>
                        </a:rPr>
                        <a:t>Supply Chain</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Able</a:t>
                      </a:r>
                      <a:r>
                        <a:rPr lang="en-US" sz="1200" baseline="0" dirty="0">
                          <a:latin typeface="Arial" panose="020B0604020202020204" pitchFamily="34" charset="0"/>
                          <a:cs typeface="Arial" panose="020B0604020202020204" pitchFamily="34" charset="0"/>
                        </a:rPr>
                        <a:t> to leverage existing supply chain</a:t>
                      </a: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351759484"/>
              </p:ext>
            </p:extLst>
          </p:nvPr>
        </p:nvGraphicFramePr>
        <p:xfrm>
          <a:off x="4787612" y="2439436"/>
          <a:ext cx="3958992" cy="1371600"/>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dirty="0">
                          <a:solidFill>
                            <a:srgbClr val="468272"/>
                          </a:solidFill>
                          <a:latin typeface="Arial" panose="020B0604020202020204" pitchFamily="34" charset="0"/>
                          <a:cs typeface="Arial" panose="020B0604020202020204" pitchFamily="34" charset="0"/>
                        </a:rPr>
                        <a:t>Financial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Consumers will try and repeat to reach adequate number of transactions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extLst>
                  <a:ext uri="{0D108BD9-81ED-4DB2-BD59-A6C34878D82A}">
                    <a16:rowId xmlns:a16="http://schemas.microsoft.com/office/drawing/2014/main" val="10001"/>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Total costs to run truck allow it to remain profitable</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2"/>
                  </a:ext>
                </a:extLst>
              </a:tr>
            </a:tbl>
          </a:graphicData>
        </a:graphic>
      </p:graphicFrame>
      <p:sp>
        <p:nvSpPr>
          <p:cNvPr id="24" name="Text Box 78"/>
          <p:cNvSpPr txBox="1">
            <a:spLocks noChangeArrowheads="1"/>
          </p:cNvSpPr>
          <p:nvPr/>
        </p:nvSpPr>
        <p:spPr bwMode="auto">
          <a:xfrm>
            <a:off x="2439537" y="6102643"/>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a:solidFill>
                  <a:srgbClr val="000000"/>
                </a:solidFill>
                <a:latin typeface="Arial" panose="020B0604020202020204" pitchFamily="34" charset="0"/>
                <a:cs typeface="Arial" panose="020B0604020202020204" pitchFamily="34" charset="0"/>
              </a:rPr>
              <a:t>*Deal-killer potential is based on a combined view of impact and level of confidence</a:t>
            </a:r>
          </a:p>
        </p:txBody>
      </p:sp>
      <p:sp>
        <p:nvSpPr>
          <p:cNvPr id="28" name="TextBox 27"/>
          <p:cNvSpPr txBox="1"/>
          <p:nvPr/>
        </p:nvSpPr>
        <p:spPr>
          <a:xfrm>
            <a:off x="419100" y="748730"/>
            <a:ext cx="8229600" cy="369312"/>
          </a:xfrm>
          <a:prstGeom prst="rect">
            <a:avLst/>
          </a:prstGeom>
          <a:noFill/>
        </p:spPr>
        <p:txBody>
          <a:bodyPr wrap="square" lIns="91419" tIns="45710" rIns="91419" bIns="45710" rtlCol="0">
            <a:spAutoFit/>
          </a:bodyPr>
          <a:lstStyle/>
          <a:p>
            <a:r>
              <a:rPr lang="en-US" b="1" dirty="0">
                <a:solidFill>
                  <a:prstClr val="black"/>
                </a:solidFill>
                <a:latin typeface="Century Gothic" panose="020B0502020202020204" pitchFamily="34" charset="0"/>
                <a:cs typeface="Arial" panose="020B0604020202020204" pitchFamily="34" charset="0"/>
              </a:rPr>
              <a:t>CRITICAL ASSUMPTIONS LIST</a:t>
            </a:r>
            <a:endParaRPr lang="en-US" sz="1200" dirty="0">
              <a:solidFill>
                <a:prstClr val="black"/>
              </a:solidFill>
              <a:latin typeface="Century Gothic" panose="020B0502020202020204" pitchFamily="34" charset="0"/>
              <a:cs typeface="Arial" panose="020B0604020202020204" pitchFamily="34" charset="0"/>
            </a:endParaRPr>
          </a:p>
        </p:txBody>
      </p:sp>
      <p:sp>
        <p:nvSpPr>
          <p:cNvPr id="29"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aphicFrame>
        <p:nvGraphicFramePr>
          <p:cNvPr id="30" name="Table 29"/>
          <p:cNvGraphicFramePr>
            <a:graphicFrameLocks noGrp="1"/>
          </p:cNvGraphicFramePr>
          <p:nvPr>
            <p:extLst>
              <p:ext uri="{D42A27DB-BD31-4B8C-83A1-F6EECF244321}">
                <p14:modId xmlns:p14="http://schemas.microsoft.com/office/powerpoint/2010/main" val="946649380"/>
              </p:ext>
            </p:extLst>
          </p:nvPr>
        </p:nvGraphicFramePr>
        <p:xfrm>
          <a:off x="475962" y="3506236"/>
          <a:ext cx="3958992" cy="1371600"/>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kern="1200" dirty="0">
                          <a:solidFill>
                            <a:srgbClr val="468272"/>
                          </a:solidFill>
                          <a:latin typeface="Arial" panose="020B0604020202020204" pitchFamily="34" charset="0"/>
                          <a:ea typeface="+mn-ea"/>
                          <a:cs typeface="Arial" panose="020B0604020202020204" pitchFamily="34" charset="0"/>
                        </a:rPr>
                        <a:t>Franchise</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Can cost-effectively develop capability</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to manage franchisees</a:t>
                      </a: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1"/>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Can find sufficient number of franchisees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498736631"/>
              </p:ext>
            </p:extLst>
          </p:nvPr>
        </p:nvGraphicFramePr>
        <p:xfrm>
          <a:off x="4787612" y="3963436"/>
          <a:ext cx="3958992" cy="914400"/>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kern="1200" dirty="0">
                          <a:solidFill>
                            <a:srgbClr val="468272"/>
                          </a:solidFill>
                          <a:latin typeface="Arial" panose="020B0604020202020204" pitchFamily="34" charset="0"/>
                          <a:ea typeface="+mn-ea"/>
                          <a:cs typeface="Arial" panose="020B0604020202020204" pitchFamily="34" charset="0"/>
                        </a:rPr>
                        <a:t>Marketing</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Marketing required to drive awareness, trial, and repeat is not cost prohibitive</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extLst>
                  <a:ext uri="{0D108BD9-81ED-4DB2-BD59-A6C34878D82A}">
                    <a16:rowId xmlns:a16="http://schemas.microsoft.com/office/drawing/2014/main" val="10001"/>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641025832"/>
              </p:ext>
            </p:extLst>
          </p:nvPr>
        </p:nvGraphicFramePr>
        <p:xfrm>
          <a:off x="4778513" y="5030236"/>
          <a:ext cx="3958992" cy="914400"/>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kern="1200" dirty="0">
                          <a:solidFill>
                            <a:srgbClr val="468272"/>
                          </a:solidFill>
                          <a:latin typeface="Arial" panose="020B0604020202020204" pitchFamily="34" charset="0"/>
                          <a:ea typeface="+mn-ea"/>
                          <a:cs typeface="Arial" panose="020B0604020202020204" pitchFamily="34" charset="0"/>
                        </a:rPr>
                        <a:t>Legal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Able to obtain needed health code and business permits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extLst>
                  <a:ext uri="{0D108BD9-81ED-4DB2-BD59-A6C34878D82A}">
                    <a16:rowId xmlns:a16="http://schemas.microsoft.com/office/drawing/2014/main" val="1000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4084586846"/>
              </p:ext>
            </p:extLst>
          </p:nvPr>
        </p:nvGraphicFramePr>
        <p:xfrm>
          <a:off x="457200" y="5030236"/>
          <a:ext cx="3958992" cy="914400"/>
        </p:xfrm>
        <a:graphic>
          <a:graphicData uri="http://schemas.openxmlformats.org/drawingml/2006/table">
            <a:tbl>
              <a:tblPr firstRow="1" bandRow="1">
                <a:tableStyleId>{5C22544A-7EE6-4342-B048-85BDC9FD1C3A}</a:tableStyleId>
              </a:tblPr>
              <a:tblGrid>
                <a:gridCol w="2934423">
                  <a:extLst>
                    <a:ext uri="{9D8B030D-6E8A-4147-A177-3AD203B41FA5}">
                      <a16:colId xmlns:a16="http://schemas.microsoft.com/office/drawing/2014/main" val="20000"/>
                    </a:ext>
                  </a:extLst>
                </a:gridCol>
                <a:gridCol w="1024569">
                  <a:extLst>
                    <a:ext uri="{9D8B030D-6E8A-4147-A177-3AD203B41FA5}">
                      <a16:colId xmlns:a16="http://schemas.microsoft.com/office/drawing/2014/main" val="20001"/>
                    </a:ext>
                  </a:extLst>
                </a:gridCol>
              </a:tblGrid>
              <a:tr h="413529">
                <a:tc>
                  <a:txBody>
                    <a:bodyPr/>
                    <a:lstStyle/>
                    <a:p>
                      <a:r>
                        <a:rPr lang="en-US" sz="1200" kern="1200" dirty="0">
                          <a:solidFill>
                            <a:srgbClr val="468272"/>
                          </a:solidFill>
                          <a:latin typeface="Arial" panose="020B0604020202020204" pitchFamily="34" charset="0"/>
                          <a:ea typeface="+mn-ea"/>
                          <a:cs typeface="Arial" panose="020B0604020202020204" pitchFamily="34" charset="0"/>
                        </a:rPr>
                        <a:t>Truck</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a:solidFill>
                            <a:srgbClr val="468272"/>
                          </a:solidFill>
                          <a:latin typeface="Arial" panose="020B0604020202020204" pitchFamily="34" charset="0"/>
                          <a:cs typeface="Arial" panose="020B0604020202020204" pitchFamily="34" charset="0"/>
                        </a:rPr>
                        <a:t>Deal</a:t>
                      </a:r>
                      <a:r>
                        <a:rPr lang="en-US" sz="1200" baseline="0" dirty="0">
                          <a:solidFill>
                            <a:srgbClr val="468272"/>
                          </a:solidFill>
                          <a:latin typeface="Arial" panose="020B0604020202020204" pitchFamily="34" charset="0"/>
                          <a:cs typeface="Arial" panose="020B0604020202020204" pitchFamily="34" charset="0"/>
                        </a:rPr>
                        <a:t> </a:t>
                      </a:r>
                      <a:r>
                        <a:rPr lang="en-US" sz="1200" dirty="0">
                          <a:solidFill>
                            <a:srgbClr val="468272"/>
                          </a:solidFill>
                          <a:latin typeface="Arial" panose="020B0604020202020204" pitchFamily="34" charset="0"/>
                          <a:cs typeface="Arial" panose="020B0604020202020204" pitchFamily="34" charset="0"/>
                        </a:rPr>
                        <a:t>Killer Potential*</a:t>
                      </a: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3529">
                <a:tc>
                  <a:txBody>
                    <a:bodyPr/>
                    <a:lstStyle/>
                    <a:p>
                      <a:pPr marL="0" indent="0">
                        <a:spcBef>
                          <a:spcPts val="0"/>
                        </a:spcBef>
                        <a:spcAft>
                          <a:spcPts val="300"/>
                        </a:spcAft>
                        <a:buFont typeface="Wingdings" pitchFamily="2" charset="2"/>
                        <a:buNone/>
                      </a:pPr>
                      <a:r>
                        <a:rPr lang="en-US" sz="1200" dirty="0">
                          <a:latin typeface="Arial" panose="020B0604020202020204" pitchFamily="34" charset="0"/>
                          <a:cs typeface="Arial" panose="020B0604020202020204" pitchFamily="34" charset="0"/>
                        </a:rPr>
                        <a:t>Able to acquire</a:t>
                      </a:r>
                      <a:r>
                        <a:rPr lang="en-US" sz="1200" baseline="0" dirty="0">
                          <a:latin typeface="Arial" panose="020B0604020202020204" pitchFamily="34" charset="0"/>
                          <a:cs typeface="Arial" panose="020B0604020202020204" pitchFamily="34" charset="0"/>
                        </a:rPr>
                        <a:t> and service trucks, including kitchen, for reasonable price</a:t>
                      </a:r>
                      <a:endParaRPr lang="en-US" sz="1200" dirty="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extLst>
                  <a:ext uri="{0D108BD9-81ED-4DB2-BD59-A6C34878D82A}">
                    <a16:rowId xmlns:a16="http://schemas.microsoft.com/office/drawing/2014/main" val="10001"/>
                  </a:ext>
                </a:extLst>
              </a:tr>
            </a:tbl>
          </a:graphicData>
        </a:graphic>
      </p:graphicFrame>
      <p:sp>
        <p:nvSpPr>
          <p:cNvPr id="25" name="TextBox 24"/>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26" name="TextBox 25"/>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24</a:t>
            </a:fld>
            <a:endParaRPr lang="en-US" sz="800" dirty="0">
              <a:solidFill>
                <a:prstClr val="black"/>
              </a:solidFill>
            </a:endParaRPr>
          </a:p>
        </p:txBody>
      </p:sp>
    </p:spTree>
    <p:extLst>
      <p:ext uri="{BB962C8B-B14F-4D97-AF65-F5344CB8AC3E}">
        <p14:creationId xmlns:p14="http://schemas.microsoft.com/office/powerpoint/2010/main" val="3989709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6895" y="-1722924"/>
            <a:ext cx="555625" cy="5069419"/>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cxnSp>
        <p:nvCxnSpPr>
          <p:cNvPr id="7" name="Straight Connector 6"/>
          <p:cNvCxnSpPr/>
          <p:nvPr/>
        </p:nvCxnSpPr>
        <p:spPr>
          <a:xfrm>
            <a:off x="4050379" y="662078"/>
            <a:ext cx="1667435" cy="299415"/>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497158086"/>
              </p:ext>
            </p:extLst>
          </p:nvPr>
        </p:nvGraphicFramePr>
        <p:xfrm>
          <a:off x="508504" y="1161490"/>
          <a:ext cx="8249131" cy="5053900"/>
        </p:xfrm>
        <a:graphic>
          <a:graphicData uri="http://schemas.openxmlformats.org/drawingml/2006/table">
            <a:tbl>
              <a:tblPr firstRow="1" bandRow="1">
                <a:tableStyleId>{BDBED569-4797-4DF1-A0F4-6AAB3CD982D8}</a:tableStyleId>
              </a:tblPr>
              <a:tblGrid>
                <a:gridCol w="2234696">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895499">
                  <a:extLst>
                    <a:ext uri="{9D8B030D-6E8A-4147-A177-3AD203B41FA5}">
                      <a16:colId xmlns:a16="http://schemas.microsoft.com/office/drawing/2014/main" val="20002"/>
                    </a:ext>
                  </a:extLst>
                </a:gridCol>
                <a:gridCol w="255128">
                  <a:extLst>
                    <a:ext uri="{9D8B030D-6E8A-4147-A177-3AD203B41FA5}">
                      <a16:colId xmlns:a16="http://schemas.microsoft.com/office/drawing/2014/main" val="20003"/>
                    </a:ext>
                  </a:extLst>
                </a:gridCol>
                <a:gridCol w="255128">
                  <a:extLst>
                    <a:ext uri="{9D8B030D-6E8A-4147-A177-3AD203B41FA5}">
                      <a16:colId xmlns:a16="http://schemas.microsoft.com/office/drawing/2014/main" val="20004"/>
                    </a:ext>
                  </a:extLst>
                </a:gridCol>
                <a:gridCol w="255128">
                  <a:extLst>
                    <a:ext uri="{9D8B030D-6E8A-4147-A177-3AD203B41FA5}">
                      <a16:colId xmlns:a16="http://schemas.microsoft.com/office/drawing/2014/main" val="20005"/>
                    </a:ext>
                  </a:extLst>
                </a:gridCol>
                <a:gridCol w="255128">
                  <a:extLst>
                    <a:ext uri="{9D8B030D-6E8A-4147-A177-3AD203B41FA5}">
                      <a16:colId xmlns:a16="http://schemas.microsoft.com/office/drawing/2014/main" val="20006"/>
                    </a:ext>
                  </a:extLst>
                </a:gridCol>
                <a:gridCol w="255128">
                  <a:extLst>
                    <a:ext uri="{9D8B030D-6E8A-4147-A177-3AD203B41FA5}">
                      <a16:colId xmlns:a16="http://schemas.microsoft.com/office/drawing/2014/main" val="20007"/>
                    </a:ext>
                  </a:extLst>
                </a:gridCol>
                <a:gridCol w="255128">
                  <a:extLst>
                    <a:ext uri="{9D8B030D-6E8A-4147-A177-3AD203B41FA5}">
                      <a16:colId xmlns:a16="http://schemas.microsoft.com/office/drawing/2014/main" val="20008"/>
                    </a:ext>
                  </a:extLst>
                </a:gridCol>
                <a:gridCol w="255128">
                  <a:extLst>
                    <a:ext uri="{9D8B030D-6E8A-4147-A177-3AD203B41FA5}">
                      <a16:colId xmlns:a16="http://schemas.microsoft.com/office/drawing/2014/main" val="20009"/>
                    </a:ext>
                  </a:extLst>
                </a:gridCol>
                <a:gridCol w="255128">
                  <a:extLst>
                    <a:ext uri="{9D8B030D-6E8A-4147-A177-3AD203B41FA5}">
                      <a16:colId xmlns:a16="http://schemas.microsoft.com/office/drawing/2014/main" val="20010"/>
                    </a:ext>
                  </a:extLst>
                </a:gridCol>
                <a:gridCol w="255128">
                  <a:extLst>
                    <a:ext uri="{9D8B030D-6E8A-4147-A177-3AD203B41FA5}">
                      <a16:colId xmlns:a16="http://schemas.microsoft.com/office/drawing/2014/main" val="20011"/>
                    </a:ext>
                  </a:extLst>
                </a:gridCol>
                <a:gridCol w="255128">
                  <a:extLst>
                    <a:ext uri="{9D8B030D-6E8A-4147-A177-3AD203B41FA5}">
                      <a16:colId xmlns:a16="http://schemas.microsoft.com/office/drawing/2014/main" val="20012"/>
                    </a:ext>
                  </a:extLst>
                </a:gridCol>
                <a:gridCol w="255128">
                  <a:extLst>
                    <a:ext uri="{9D8B030D-6E8A-4147-A177-3AD203B41FA5}">
                      <a16:colId xmlns:a16="http://schemas.microsoft.com/office/drawing/2014/main" val="20013"/>
                    </a:ext>
                  </a:extLst>
                </a:gridCol>
                <a:gridCol w="255128">
                  <a:extLst>
                    <a:ext uri="{9D8B030D-6E8A-4147-A177-3AD203B41FA5}">
                      <a16:colId xmlns:a16="http://schemas.microsoft.com/office/drawing/2014/main" val="20014"/>
                    </a:ext>
                  </a:extLst>
                </a:gridCol>
              </a:tblGrid>
              <a:tr h="618866">
                <a:tc>
                  <a:txBody>
                    <a:bodyPr/>
                    <a:lstStyle/>
                    <a:p>
                      <a:r>
                        <a:rPr lang="en-US" sz="1200" b="1" u="none" kern="1200" baseline="0" dirty="0">
                          <a:solidFill>
                            <a:srgbClr val="468272"/>
                          </a:solidFill>
                          <a:latin typeface="Century Gothic" panose="020B0502020202020204" pitchFamily="34" charset="0"/>
                          <a:ea typeface="+mn-ea"/>
                          <a:cs typeface="Arial" pitchFamily="34" charset="0"/>
                        </a:rPr>
                        <a:t>KILLER ASSUMPTIONS</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r>
                        <a:rPr lang="en-US" sz="1200" b="1" dirty="0">
                          <a:solidFill>
                            <a:srgbClr val="468272"/>
                          </a:solidFill>
                          <a:latin typeface="Century Gothic" panose="020B0502020202020204" pitchFamily="34" charset="0"/>
                          <a:cs typeface="Arial" pitchFamily="34" charset="0"/>
                        </a:rPr>
                        <a:t>LEARNING TESTS</a:t>
                      </a:r>
                    </a:p>
                  </a:txBody>
                  <a:tcPr marR="42521" marT="17009" marB="17009"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r"/>
                      <a:r>
                        <a:rPr lang="en-US" sz="1200" b="1" dirty="0">
                          <a:solidFill>
                            <a:srgbClr val="468272"/>
                          </a:solidFill>
                          <a:latin typeface="Century Gothic" panose="020B0502020202020204" pitchFamily="34" charset="0"/>
                          <a:cs typeface="Arial" pitchFamily="34" charset="0"/>
                        </a:rPr>
                        <a:t>WEEK</a:t>
                      </a:r>
                    </a:p>
                  </a:txBody>
                  <a:tcPr marL="42521" marR="42521" marT="17009" marB="17009"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3</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4</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5</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6</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7</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8</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9</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10</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a:solidFill>
                            <a:srgbClr val="468272"/>
                          </a:solidFill>
                          <a:latin typeface="Century Gothic" panose="020B0502020202020204" pitchFamily="34" charset="0"/>
                          <a:ea typeface="+mn-ea"/>
                          <a:cs typeface="Arial" pitchFamily="34" charset="0"/>
                        </a:rPr>
                        <a:t>12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068225">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a:solidFill>
                            <a:schemeClr val="tx1">
                              <a:lumMod val="95000"/>
                              <a:lumOff val="5000"/>
                            </a:schemeClr>
                          </a:solidFill>
                          <a:latin typeface="Arial" panose="020B0604020202020204" pitchFamily="34" charset="0"/>
                          <a:ea typeface="+mn-ea"/>
                          <a:cs typeface="Arial" panose="020B0604020202020204" pitchFamily="34" charset="0"/>
                        </a:rPr>
                        <a:t>Compelling menu/ concept</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Conduct primary market research with consumers</a:t>
                      </a:r>
                      <a:endParaRPr lang="en-US" sz="1400" b="1" u="none" kern="1200" baseline="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87511">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a:solidFill>
                            <a:schemeClr val="tx1">
                              <a:lumMod val="95000"/>
                              <a:lumOff val="5000"/>
                            </a:schemeClr>
                          </a:solidFill>
                          <a:latin typeface="Arial" panose="020B0604020202020204" pitchFamily="34" charset="0"/>
                          <a:ea typeface="+mn-ea"/>
                          <a:cs typeface="Arial" panose="020B0604020202020204" pitchFamily="34" charset="0"/>
                        </a:rPr>
                        <a:t>Sufficient</a:t>
                      </a:r>
                      <a:r>
                        <a:rPr lang="en-US" sz="1500" b="1" kern="1200" baseline="0" dirty="0">
                          <a:solidFill>
                            <a:schemeClr val="tx1">
                              <a:lumMod val="95000"/>
                              <a:lumOff val="5000"/>
                            </a:schemeClr>
                          </a:solidFill>
                          <a:latin typeface="Arial" panose="020B0604020202020204" pitchFamily="34" charset="0"/>
                          <a:ea typeface="+mn-ea"/>
                          <a:cs typeface="Arial" panose="020B0604020202020204" pitchFamily="34" charset="0"/>
                        </a:rPr>
                        <a:t> appropriate locations can </a:t>
                      </a:r>
                      <a:br>
                        <a:rPr lang="en-US" sz="1500" b="1" kern="1200" baseline="0" dirty="0">
                          <a:solidFill>
                            <a:schemeClr val="tx1">
                              <a:lumMod val="95000"/>
                              <a:lumOff val="5000"/>
                            </a:schemeClr>
                          </a:solidFill>
                          <a:latin typeface="Arial" panose="020B0604020202020204" pitchFamily="34" charset="0"/>
                          <a:ea typeface="+mn-ea"/>
                          <a:cs typeface="Arial" panose="020B0604020202020204" pitchFamily="34" charset="0"/>
                        </a:rPr>
                      </a:br>
                      <a:r>
                        <a:rPr lang="en-US" sz="1500" b="1" kern="1200" baseline="0" dirty="0">
                          <a:solidFill>
                            <a:schemeClr val="tx1">
                              <a:lumMod val="95000"/>
                              <a:lumOff val="5000"/>
                            </a:schemeClr>
                          </a:solidFill>
                          <a:latin typeface="Arial" panose="020B0604020202020204" pitchFamily="34" charset="0"/>
                          <a:ea typeface="+mn-ea"/>
                          <a:cs typeface="Arial" panose="020B0604020202020204" pitchFamily="34" charset="0"/>
                        </a:rPr>
                        <a:t>be found</a:t>
                      </a:r>
                      <a:endParaRPr lang="en-US" sz="15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Explore office parks and understand legal guidelines</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999109">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a:solidFill>
                            <a:schemeClr val="tx1">
                              <a:lumMod val="95000"/>
                              <a:lumOff val="5000"/>
                            </a:schemeClr>
                          </a:solidFill>
                          <a:latin typeface="Arial" panose="020B0604020202020204" pitchFamily="34" charset="0"/>
                          <a:ea typeface="+mn-ea"/>
                          <a:cs typeface="Arial" panose="020B0604020202020204" pitchFamily="34" charset="0"/>
                        </a:rPr>
                        <a:t>Supply chain issues are manageable</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7647"/>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Conduct internal discussions with supply chain and pizza division</a:t>
                      </a:r>
                      <a:endParaRPr lang="en-US" sz="1400" b="1" u="none" kern="1200" baseline="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280189">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a:solidFill>
                            <a:schemeClr val="tx1">
                              <a:lumMod val="95000"/>
                              <a:lumOff val="5000"/>
                            </a:schemeClr>
                          </a:solidFill>
                          <a:latin typeface="Arial" panose="020B0604020202020204" pitchFamily="34" charset="0"/>
                          <a:ea typeface="+mn-ea"/>
                          <a:cs typeface="Arial" panose="020B0604020202020204" pitchFamily="34" charset="0"/>
                        </a:rPr>
                        <a:t>Trial, repeat,</a:t>
                      </a:r>
                      <a:r>
                        <a:rPr lang="en-US" sz="1500" b="1" kern="1200" baseline="0" dirty="0">
                          <a:solidFill>
                            <a:schemeClr val="tx1">
                              <a:lumMod val="95000"/>
                              <a:lumOff val="5000"/>
                            </a:schemeClr>
                          </a:solidFill>
                          <a:latin typeface="Arial" panose="020B0604020202020204" pitchFamily="34" charset="0"/>
                          <a:ea typeface="+mn-ea"/>
                          <a:cs typeface="Arial" panose="020B0604020202020204" pitchFamily="34" charset="0"/>
                        </a:rPr>
                        <a:t> and daily transactions can be achieved</a:t>
                      </a:r>
                      <a:endParaRPr lang="en-US" sz="1500" b="1"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a:solidFill>
                            <a:schemeClr val="tx1">
                              <a:lumMod val="95000"/>
                              <a:lumOff val="5000"/>
                            </a:schemeClr>
                          </a:solidFill>
                          <a:latin typeface="Arial" panose="020B0604020202020204" pitchFamily="34" charset="0"/>
                          <a:ea typeface="+mn-ea"/>
                          <a:cs typeface="Arial" panose="020B0604020202020204" pitchFamily="34" charset="0"/>
                        </a:rPr>
                        <a:t>Purchase a truck and run a trial</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bl>
          </a:graphicData>
        </a:graphic>
      </p:graphicFrame>
      <p:sp>
        <p:nvSpPr>
          <p:cNvPr id="21" name="Flowchart: Decision 10"/>
          <p:cNvSpPr/>
          <p:nvPr/>
        </p:nvSpPr>
        <p:spPr bwMode="auto">
          <a:xfrm>
            <a:off x="7133434" y="431039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22" name="Flowchart: Decision 11"/>
          <p:cNvSpPr/>
          <p:nvPr/>
        </p:nvSpPr>
        <p:spPr bwMode="auto">
          <a:xfrm>
            <a:off x="8180565" y="5575287"/>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4" name="TextBox 13"/>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90 DAY TEST &amp; LEARN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5"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12" name="Flowchart: Decision 11"/>
          <p:cNvSpPr/>
          <p:nvPr/>
        </p:nvSpPr>
        <p:spPr bwMode="auto">
          <a:xfrm>
            <a:off x="533400" y="6294438"/>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3" name="Text Box 78"/>
          <p:cNvSpPr txBox="1">
            <a:spLocks noChangeArrowheads="1"/>
          </p:cNvSpPr>
          <p:nvPr/>
        </p:nvSpPr>
        <p:spPr bwMode="auto">
          <a:xfrm>
            <a:off x="690562" y="6291590"/>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a:solidFill>
                  <a:srgbClr val="000000"/>
                </a:solidFill>
                <a:latin typeface="Arial" panose="020B0604020202020204" pitchFamily="34" charset="0"/>
                <a:cs typeface="Arial" panose="020B0604020202020204" pitchFamily="34" charset="0"/>
              </a:rPr>
              <a:t>Key test and learn plan milestones</a:t>
            </a:r>
          </a:p>
        </p:txBody>
      </p:sp>
      <p:sp>
        <p:nvSpPr>
          <p:cNvPr id="11" name="TextBox 1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16" name="TextBox 15"/>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25</a:t>
            </a:fld>
            <a:endParaRPr lang="en-US" sz="800" dirty="0">
              <a:solidFill>
                <a:prstClr val="black"/>
              </a:solidFill>
            </a:endParaRPr>
          </a:p>
        </p:txBody>
      </p:sp>
    </p:spTree>
    <p:extLst>
      <p:ext uri="{BB962C8B-B14F-4D97-AF65-F5344CB8AC3E}">
        <p14:creationId xmlns:p14="http://schemas.microsoft.com/office/powerpoint/2010/main" val="326737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844494" y="-1825166"/>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pSp>
        <p:nvGrpSpPr>
          <p:cNvPr id="31" name="Group 58"/>
          <p:cNvGrpSpPr/>
          <p:nvPr/>
        </p:nvGrpSpPr>
        <p:grpSpPr>
          <a:xfrm>
            <a:off x="457200" y="1219200"/>
            <a:ext cx="4150579" cy="5192716"/>
            <a:chOff x="3030333" y="1447801"/>
            <a:chExt cx="3012568" cy="3733798"/>
          </a:xfrm>
        </p:grpSpPr>
        <p:sp>
          <p:nvSpPr>
            <p:cNvPr id="32" name="Rectangle 31"/>
            <p:cNvSpPr/>
            <p:nvPr/>
          </p:nvSpPr>
          <p:spPr>
            <a:xfrm>
              <a:off x="3030333" y="1609554"/>
              <a:ext cx="3012568" cy="3572045"/>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nvGrpSpPr>
            <p:cNvPr id="33" name="Group 60"/>
            <p:cNvGrpSpPr/>
            <p:nvPr/>
          </p:nvGrpSpPr>
          <p:grpSpPr>
            <a:xfrm>
              <a:off x="3221525" y="1447804"/>
              <a:ext cx="2621506" cy="359015"/>
              <a:chOff x="3221525" y="1447804"/>
              <a:chExt cx="2621506" cy="359015"/>
            </a:xfrm>
          </p:grpSpPr>
          <p:grpSp>
            <p:nvGrpSpPr>
              <p:cNvPr id="34" name="Group 72"/>
              <p:cNvGrpSpPr/>
              <p:nvPr/>
            </p:nvGrpSpPr>
            <p:grpSpPr>
              <a:xfrm>
                <a:off x="3221525" y="1447804"/>
                <a:ext cx="111512" cy="359015"/>
                <a:chOff x="1243538" y="2195302"/>
                <a:chExt cx="274320" cy="883178"/>
              </a:xfrm>
            </p:grpSpPr>
            <p:sp>
              <p:nvSpPr>
                <p:cNvPr id="80" name="Oval 7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81" name="Rounded Rectangle 8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5" name="Group 80"/>
              <p:cNvGrpSpPr/>
              <p:nvPr/>
            </p:nvGrpSpPr>
            <p:grpSpPr>
              <a:xfrm>
                <a:off x="3387971" y="1447804"/>
                <a:ext cx="111512" cy="359015"/>
                <a:chOff x="1243538" y="2195302"/>
                <a:chExt cx="274320" cy="883178"/>
              </a:xfrm>
            </p:grpSpPr>
            <p:sp>
              <p:nvSpPr>
                <p:cNvPr id="78" name="Oval 7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9" name="Rounded Rectangle 7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6" name="Group 88"/>
              <p:cNvGrpSpPr/>
              <p:nvPr/>
            </p:nvGrpSpPr>
            <p:grpSpPr>
              <a:xfrm>
                <a:off x="3554417" y="1447804"/>
                <a:ext cx="111512" cy="359015"/>
                <a:chOff x="1243538" y="2195302"/>
                <a:chExt cx="274320" cy="883178"/>
              </a:xfrm>
            </p:grpSpPr>
            <p:sp>
              <p:nvSpPr>
                <p:cNvPr id="76" name="Oval 7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7" name="Rounded Rectangle 7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7" name="Group 102"/>
              <p:cNvGrpSpPr/>
              <p:nvPr/>
            </p:nvGrpSpPr>
            <p:grpSpPr>
              <a:xfrm>
                <a:off x="3720862" y="1447804"/>
                <a:ext cx="111512" cy="359015"/>
                <a:chOff x="1243538" y="2195302"/>
                <a:chExt cx="274320" cy="883178"/>
              </a:xfrm>
            </p:grpSpPr>
            <p:sp>
              <p:nvSpPr>
                <p:cNvPr id="74" name="Oval 7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5" name="Rounded Rectangle 7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8" name="Group 104"/>
              <p:cNvGrpSpPr/>
              <p:nvPr/>
            </p:nvGrpSpPr>
            <p:grpSpPr>
              <a:xfrm>
                <a:off x="3887308" y="1447804"/>
                <a:ext cx="111512" cy="359015"/>
                <a:chOff x="1243538" y="2195302"/>
                <a:chExt cx="274320" cy="883178"/>
              </a:xfrm>
            </p:grpSpPr>
            <p:sp>
              <p:nvSpPr>
                <p:cNvPr id="72" name="Oval 7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3" name="Rounded Rectangle 7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9" name="Group 105"/>
              <p:cNvGrpSpPr/>
              <p:nvPr/>
            </p:nvGrpSpPr>
            <p:grpSpPr>
              <a:xfrm>
                <a:off x="4053754" y="1447804"/>
                <a:ext cx="111512" cy="359015"/>
                <a:chOff x="1243538" y="2195302"/>
                <a:chExt cx="274320" cy="883178"/>
              </a:xfrm>
            </p:grpSpPr>
            <p:sp>
              <p:nvSpPr>
                <p:cNvPr id="70" name="Oval 6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1" name="Rounded Rectangle 7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0" name="Group 106"/>
              <p:cNvGrpSpPr/>
              <p:nvPr/>
            </p:nvGrpSpPr>
            <p:grpSpPr>
              <a:xfrm>
                <a:off x="4220200" y="1447804"/>
                <a:ext cx="111512" cy="359015"/>
                <a:chOff x="1243538" y="2195302"/>
                <a:chExt cx="274320" cy="883178"/>
              </a:xfrm>
            </p:grpSpPr>
            <p:sp>
              <p:nvSpPr>
                <p:cNvPr id="68" name="Oval 6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9" name="Rounded Rectangle 6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1" name="Group 107"/>
              <p:cNvGrpSpPr/>
              <p:nvPr/>
            </p:nvGrpSpPr>
            <p:grpSpPr>
              <a:xfrm>
                <a:off x="4386646" y="1447804"/>
                <a:ext cx="111512" cy="359015"/>
                <a:chOff x="1243538" y="2195302"/>
                <a:chExt cx="274320" cy="883178"/>
              </a:xfrm>
            </p:grpSpPr>
            <p:sp>
              <p:nvSpPr>
                <p:cNvPr id="66" name="Oval 6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7" name="Rounded Rectangle 6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2" name="Group 109"/>
              <p:cNvGrpSpPr/>
              <p:nvPr/>
            </p:nvGrpSpPr>
            <p:grpSpPr>
              <a:xfrm>
                <a:off x="4553092" y="1447804"/>
                <a:ext cx="111512" cy="359015"/>
                <a:chOff x="1243538" y="2195302"/>
                <a:chExt cx="274320" cy="883178"/>
              </a:xfrm>
            </p:grpSpPr>
            <p:sp>
              <p:nvSpPr>
                <p:cNvPr id="64" name="Oval 6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5" name="Rounded Rectangle 6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3" name="Group 113"/>
              <p:cNvGrpSpPr/>
              <p:nvPr/>
            </p:nvGrpSpPr>
            <p:grpSpPr>
              <a:xfrm>
                <a:off x="4719538" y="1447804"/>
                <a:ext cx="111512" cy="359015"/>
                <a:chOff x="1243538" y="2195302"/>
                <a:chExt cx="274320" cy="883178"/>
              </a:xfrm>
            </p:grpSpPr>
            <p:sp>
              <p:nvSpPr>
                <p:cNvPr id="62" name="Oval 6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3" name="Rounded Rectangle 6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4" name="Group 114"/>
              <p:cNvGrpSpPr/>
              <p:nvPr/>
            </p:nvGrpSpPr>
            <p:grpSpPr>
              <a:xfrm>
                <a:off x="4899290" y="1447804"/>
                <a:ext cx="111512" cy="359015"/>
                <a:chOff x="1243538" y="2195302"/>
                <a:chExt cx="274320" cy="883178"/>
              </a:xfrm>
            </p:grpSpPr>
            <p:sp>
              <p:nvSpPr>
                <p:cNvPr id="60" name="Oval 5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1" name="Rounded Rectangle 6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5" name="Group 115"/>
              <p:cNvGrpSpPr/>
              <p:nvPr/>
            </p:nvGrpSpPr>
            <p:grpSpPr>
              <a:xfrm>
                <a:off x="5065736" y="1447804"/>
                <a:ext cx="111512" cy="359015"/>
                <a:chOff x="1243538" y="2195302"/>
                <a:chExt cx="274320" cy="883178"/>
              </a:xfrm>
            </p:grpSpPr>
            <p:sp>
              <p:nvSpPr>
                <p:cNvPr id="58" name="Oval 5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9" name="Rounded Rectangle 5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6" name="Group 116"/>
              <p:cNvGrpSpPr/>
              <p:nvPr/>
            </p:nvGrpSpPr>
            <p:grpSpPr>
              <a:xfrm>
                <a:off x="5232182" y="1447804"/>
                <a:ext cx="111512" cy="359015"/>
                <a:chOff x="1243538" y="2195302"/>
                <a:chExt cx="274320" cy="883178"/>
              </a:xfrm>
            </p:grpSpPr>
            <p:sp>
              <p:nvSpPr>
                <p:cNvPr id="56" name="Oval 5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7" name="Rounded Rectangle 5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7" name="Group 117"/>
              <p:cNvGrpSpPr/>
              <p:nvPr/>
            </p:nvGrpSpPr>
            <p:grpSpPr>
              <a:xfrm>
                <a:off x="5398627" y="1447804"/>
                <a:ext cx="111512" cy="359015"/>
                <a:chOff x="1243538" y="2195302"/>
                <a:chExt cx="274320" cy="883178"/>
              </a:xfrm>
            </p:grpSpPr>
            <p:sp>
              <p:nvSpPr>
                <p:cNvPr id="54" name="Oval 5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5" name="Rounded Rectangle 5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8" name="Group 118"/>
              <p:cNvGrpSpPr/>
              <p:nvPr/>
            </p:nvGrpSpPr>
            <p:grpSpPr>
              <a:xfrm>
                <a:off x="5565073" y="1447804"/>
                <a:ext cx="111512" cy="359015"/>
                <a:chOff x="1243538" y="2195302"/>
                <a:chExt cx="274320" cy="883178"/>
              </a:xfrm>
            </p:grpSpPr>
            <p:sp>
              <p:nvSpPr>
                <p:cNvPr id="52" name="Oval 5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3" name="Rounded Rectangle 5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9" name="Group 119"/>
              <p:cNvGrpSpPr/>
              <p:nvPr/>
            </p:nvGrpSpPr>
            <p:grpSpPr>
              <a:xfrm>
                <a:off x="5731519" y="1447804"/>
                <a:ext cx="111512" cy="359015"/>
                <a:chOff x="1243538" y="2195302"/>
                <a:chExt cx="274320" cy="883178"/>
              </a:xfrm>
            </p:grpSpPr>
            <p:sp>
              <p:nvSpPr>
                <p:cNvPr id="50" name="Oval 4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1" name="Rounded Rectangle 5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grpSp>
      <p:sp>
        <p:nvSpPr>
          <p:cNvPr id="91" name="TextBox 90"/>
          <p:cNvSpPr txBox="1"/>
          <p:nvPr/>
        </p:nvSpPr>
        <p:spPr>
          <a:xfrm>
            <a:off x="3048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THE HOLLYWOOD PITCH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93" name="Content Placeholder 1"/>
          <p:cNvSpPr>
            <a:spLocks noGrp="1"/>
          </p:cNvSpPr>
          <p:nvPr>
            <p:ph idx="1"/>
          </p:nvPr>
        </p:nvSpPr>
        <p:spPr>
          <a:xfrm>
            <a:off x="1882544" y="43152"/>
            <a:ext cx="7032856" cy="407647"/>
          </a:xfrm>
        </p:spPr>
        <p:txBody>
          <a:bodyPr/>
          <a:lstStyle/>
          <a:p>
            <a:r>
              <a:rPr lang="en-US" dirty="0"/>
              <a:t>THE FIRST MILE – MINI BUSINESS PLAN TEMPLATE</a:t>
            </a:r>
          </a:p>
        </p:txBody>
      </p:sp>
      <p:grpSp>
        <p:nvGrpSpPr>
          <p:cNvPr id="8" name="Group 7"/>
          <p:cNvGrpSpPr/>
          <p:nvPr/>
        </p:nvGrpSpPr>
        <p:grpSpPr>
          <a:xfrm>
            <a:off x="4872035" y="1340548"/>
            <a:ext cx="4271964" cy="5375470"/>
            <a:chOff x="4872035" y="1340548"/>
            <a:chExt cx="4271964" cy="5375470"/>
          </a:xfrm>
        </p:grpSpPr>
        <p:sp>
          <p:nvSpPr>
            <p:cNvPr id="84" name="Rectangle 83"/>
            <p:cNvSpPr/>
            <p:nvPr/>
          </p:nvSpPr>
          <p:spPr>
            <a:xfrm>
              <a:off x="4872035" y="4224754"/>
              <a:ext cx="4024533" cy="1277273"/>
            </a:xfrm>
            <a:prstGeom prst="rect">
              <a:avLst/>
            </a:prstGeom>
          </p:spPr>
          <p:txBody>
            <a:bodyPr wrap="square">
              <a:spAutoFit/>
            </a:bodyPr>
            <a:lstStyle/>
            <a:p>
              <a:pPr marL="171450" indent="-171450" defTabSz="457200">
                <a:buFont typeface="Arial" pitchFamily="34" charset="0"/>
                <a:buChar char="•"/>
              </a:pPr>
              <a:r>
                <a:rPr lang="en-US" sz="1300" i="1" dirty="0">
                  <a:solidFill>
                    <a:srgbClr val="000000"/>
                  </a:solidFill>
                  <a:latin typeface="Arial" panose="020B0604020202020204" pitchFamily="34" charset="0"/>
                  <a:cs typeface="Arial" panose="020B0604020202020204" pitchFamily="34" charset="0"/>
                </a:rPr>
                <a:t>Message 1</a:t>
              </a:r>
            </a:p>
            <a:p>
              <a:pPr marL="171450" indent="-171450" defTabSz="457200">
                <a:buFont typeface="Arial" pitchFamily="34" charset="0"/>
                <a:buChar char="•"/>
              </a:pPr>
              <a:r>
                <a:rPr lang="en-US" sz="1300" i="1" dirty="0">
                  <a:solidFill>
                    <a:srgbClr val="000000"/>
                  </a:solidFill>
                  <a:latin typeface="Arial" panose="020B0604020202020204" pitchFamily="34" charset="0"/>
                  <a:cs typeface="Arial" panose="020B0604020202020204" pitchFamily="34" charset="0"/>
                </a:rPr>
                <a:t>Message 2</a:t>
              </a:r>
            </a:p>
            <a:p>
              <a:pPr marL="171450" indent="-171450" defTabSz="457200">
                <a:buFont typeface="Arial" pitchFamily="34" charset="0"/>
                <a:buChar char="•"/>
              </a:pPr>
              <a:r>
                <a:rPr lang="en-US" sz="1300" i="1" dirty="0">
                  <a:solidFill>
                    <a:srgbClr val="000000"/>
                  </a:solidFill>
                  <a:latin typeface="Arial" panose="020B0604020202020204" pitchFamily="34" charset="0"/>
                  <a:cs typeface="Arial" panose="020B0604020202020204" pitchFamily="34" charset="0"/>
                </a:rPr>
                <a:t>Message 3</a:t>
              </a:r>
            </a:p>
            <a:p>
              <a:pPr marL="171450" indent="-171450" defTabSz="457200">
                <a:buFont typeface="Arial" pitchFamily="34" charset="0"/>
                <a:buChar char="•"/>
              </a:pPr>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85" name="TextBox 84"/>
            <p:cNvSpPr txBox="1"/>
            <p:nvPr/>
          </p:nvSpPr>
          <p:spPr>
            <a:xfrm>
              <a:off x="4872036" y="3886200"/>
              <a:ext cx="3075993" cy="338554"/>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KEY</a:t>
              </a:r>
              <a:r>
                <a:rPr lang="en-US" sz="1600" b="1" dirty="0">
                  <a:solidFill>
                    <a:srgbClr val="4F81BD">
                      <a:lumMod val="50000"/>
                    </a:srgbClr>
                  </a:solidFill>
                  <a:latin typeface="Arial" panose="020B0604020202020204" pitchFamily="34" charset="0"/>
                  <a:cs typeface="Arial" panose="020B0604020202020204" pitchFamily="34" charset="0"/>
                </a:rPr>
                <a:t> </a:t>
              </a:r>
              <a:r>
                <a:rPr lang="en-US" sz="1600" b="1" dirty="0">
                  <a:solidFill>
                    <a:srgbClr val="468272"/>
                  </a:solidFill>
                  <a:latin typeface="Century Gothic" panose="020B0502020202020204" pitchFamily="34" charset="0"/>
                  <a:cs typeface="Arial" panose="020B0604020202020204" pitchFamily="34" charset="0"/>
                </a:rPr>
                <a:t>MESSAGES</a:t>
              </a:r>
            </a:p>
          </p:txBody>
        </p:sp>
        <p:sp>
          <p:nvSpPr>
            <p:cNvPr id="87" name="TextBox 86"/>
            <p:cNvSpPr txBox="1"/>
            <p:nvPr/>
          </p:nvSpPr>
          <p:spPr>
            <a:xfrm>
              <a:off x="4872036" y="1340548"/>
              <a:ext cx="4114800" cy="784830"/>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OVERVIEW</a:t>
              </a:r>
              <a:br>
                <a:rPr lang="en-US" sz="1600" b="1" dirty="0">
                  <a:solidFill>
                    <a:srgbClr val="468272"/>
                  </a:solidFill>
                  <a:latin typeface="Century Gothic" panose="020B0502020202020204" pitchFamily="34" charset="0"/>
                  <a:cs typeface="Arial" panose="020B0604020202020204" pitchFamily="34" charset="0"/>
                </a:rPr>
              </a:br>
              <a:r>
                <a:rPr lang="en-US" sz="1300" i="1" dirty="0">
                  <a:solidFill>
                    <a:prstClr val="black"/>
                  </a:solidFill>
                  <a:latin typeface="Arial" panose="020B0604020202020204" pitchFamily="34" charset="0"/>
                  <a:cs typeface="Arial" panose="020B0604020202020204" pitchFamily="34" charset="0"/>
                </a:rPr>
                <a:t>Description of the product or service</a:t>
              </a:r>
              <a:endParaRPr lang="en-US" sz="1300" b="1" i="1" dirty="0">
                <a:solidFill>
                  <a:prstClr val="black"/>
                </a:solidFill>
                <a:latin typeface="Arial" panose="020B0604020202020204" pitchFamily="34" charset="0"/>
                <a:cs typeface="Arial" panose="020B0604020202020204" pitchFamily="34" charset="0"/>
              </a:endParaRPr>
            </a:p>
            <a:p>
              <a:pPr defTabSz="457200"/>
              <a:endParaRPr lang="en-US" sz="1600" b="1" i="1" dirty="0">
                <a:solidFill>
                  <a:srgbClr val="468272"/>
                </a:solidFill>
                <a:latin typeface="Century Gothic" panose="020B0502020202020204" pitchFamily="34" charset="0"/>
                <a:cs typeface="Arial" panose="020B0604020202020204" pitchFamily="34" charset="0"/>
              </a:endParaRPr>
            </a:p>
          </p:txBody>
        </p:sp>
        <p:sp>
          <p:nvSpPr>
            <p:cNvPr id="92" name="TextBox 91"/>
            <p:cNvSpPr txBox="1"/>
            <p:nvPr/>
          </p:nvSpPr>
          <p:spPr>
            <a:xfrm>
              <a:off x="4872036" y="2362200"/>
              <a:ext cx="4271963" cy="1138773"/>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PITCH</a:t>
              </a:r>
              <a:br>
                <a:rPr lang="en-US" sz="1600" b="1" dirty="0">
                  <a:solidFill>
                    <a:srgbClr val="468272"/>
                  </a:solidFill>
                  <a:latin typeface="Century Gothic" panose="020B0502020202020204" pitchFamily="34" charset="0"/>
                  <a:cs typeface="Arial" panose="020B0604020202020204" pitchFamily="34" charset="0"/>
                </a:rPr>
              </a:br>
              <a:r>
                <a:rPr lang="en-US" sz="1300" i="1" dirty="0">
                  <a:solidFill>
                    <a:srgbClr val="000000"/>
                  </a:solidFill>
                  <a:latin typeface="Arial" panose="020B0604020202020204" pitchFamily="34" charset="0"/>
                  <a:cs typeface="Arial" panose="020B0604020202020204" pitchFamily="34" charset="0"/>
                </a:rPr>
                <a:t>Insert a pithy description of the idea, ideally with an “anchor” (a familiar analogy to ground the audience)  and a “twist” (to show how the idea is different). Example pitch for Netflix = “Blockbuster in the mail”</a:t>
              </a:r>
              <a:endParaRPr lang="en-US" sz="1300" b="1" i="1" dirty="0">
                <a:solidFill>
                  <a:srgbClr val="000000"/>
                </a:solidFill>
                <a:latin typeface="Arial" panose="020B0604020202020204" pitchFamily="34" charset="0"/>
                <a:cs typeface="Arial" panose="020B0604020202020204" pitchFamily="34" charset="0"/>
              </a:endParaRPr>
            </a:p>
          </p:txBody>
        </p:sp>
        <p:sp>
          <p:nvSpPr>
            <p:cNvPr id="109" name="Rectangle 108"/>
            <p:cNvSpPr/>
            <p:nvPr/>
          </p:nvSpPr>
          <p:spPr>
            <a:xfrm>
              <a:off x="4872036" y="5638800"/>
              <a:ext cx="3962400" cy="1077218"/>
            </a:xfrm>
            <a:prstGeom prst="rect">
              <a:avLst/>
            </a:prstGeom>
          </p:spPr>
          <p:txBody>
            <a:bodyPr wrap="square">
              <a:spAutoFit/>
            </a:bodyPr>
            <a:lstStyle/>
            <a:p>
              <a:pPr marL="171450" indent="-171450" defTabSz="457200">
                <a:buFont typeface="Arial" pitchFamily="34" charset="0"/>
                <a:buChar char="•"/>
              </a:pPr>
              <a:r>
                <a:rPr lang="en-US" sz="1300" i="1" dirty="0">
                  <a:solidFill>
                    <a:srgbClr val="000000"/>
                  </a:solidFill>
                  <a:latin typeface="Arial" panose="020B0604020202020204" pitchFamily="34" charset="0"/>
                  <a:cs typeface="Arial" panose="020B0604020202020204" pitchFamily="34" charset="0"/>
                </a:rPr>
                <a:t>Feature 1</a:t>
              </a:r>
            </a:p>
            <a:p>
              <a:pPr marL="171450" indent="-171450" defTabSz="457200">
                <a:buFont typeface="Arial" pitchFamily="34" charset="0"/>
                <a:buChar char="•"/>
              </a:pPr>
              <a:r>
                <a:rPr lang="en-US" sz="1300" i="1" dirty="0">
                  <a:solidFill>
                    <a:srgbClr val="000000"/>
                  </a:solidFill>
                  <a:latin typeface="Arial" panose="020B0604020202020204" pitchFamily="34" charset="0"/>
                  <a:cs typeface="Arial" panose="020B0604020202020204" pitchFamily="34" charset="0"/>
                </a:rPr>
                <a:t>Feature 2</a:t>
              </a:r>
            </a:p>
            <a:p>
              <a:pPr marL="171450" indent="-171450" defTabSz="457200">
                <a:buFont typeface="Arial" pitchFamily="34" charset="0"/>
                <a:buChar char="•"/>
              </a:pPr>
              <a:r>
                <a:rPr lang="en-US" sz="1300" i="1" dirty="0">
                  <a:solidFill>
                    <a:srgbClr val="000000"/>
                  </a:solidFill>
                  <a:latin typeface="Arial" panose="020B0604020202020204" pitchFamily="34" charset="0"/>
                  <a:cs typeface="Arial" panose="020B0604020202020204" pitchFamily="34" charset="0"/>
                </a:rPr>
                <a:t>Feature 3</a:t>
              </a:r>
            </a:p>
            <a:p>
              <a:pPr marL="171450" indent="-171450" defTabSz="457200"/>
              <a:endParaRPr lang="en-US" sz="1300"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4872036" y="5300246"/>
              <a:ext cx="3075993" cy="338554"/>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DIFFERENTIATING FEATURES</a:t>
              </a:r>
            </a:p>
          </p:txBody>
        </p:sp>
      </p:grpSp>
      <p:sp>
        <p:nvSpPr>
          <p:cNvPr id="83" name="Text Placeholder 1"/>
          <p:cNvSpPr txBox="1">
            <a:spLocks/>
          </p:cNvSpPr>
          <p:nvPr/>
        </p:nvSpPr>
        <p:spPr>
          <a:xfrm>
            <a:off x="685800" y="1980750"/>
            <a:ext cx="3522132" cy="528335"/>
          </a:xfrm>
          <a:prstGeom prst="rect">
            <a:avLst/>
          </a:prstGeom>
        </p:spPr>
        <p:txBody>
          <a:bodyPr/>
          <a:lstStyle/>
          <a:p>
            <a:pPr defTabSz="457200"/>
            <a:r>
              <a:rPr lang="en-US" sz="1300" i="1" dirty="0">
                <a:solidFill>
                  <a:srgbClr val="000000">
                    <a:lumMod val="95000"/>
                    <a:lumOff val="5000"/>
                  </a:srgbClr>
                </a:solidFill>
                <a:latin typeface="Arial" panose="020B0604020202020204" pitchFamily="34" charset="0"/>
                <a:cs typeface="Arial" panose="020B0604020202020204" pitchFamily="34" charset="0"/>
              </a:rPr>
              <a:t>Create a sketch to visualize the proposed product or service</a:t>
            </a:r>
          </a:p>
          <a:p>
            <a:pPr defTabSz="457200"/>
            <a:endParaRPr lang="en-US" sz="1200" i="1" dirty="0">
              <a:solidFill>
                <a:srgbClr val="000000">
                  <a:lumMod val="95000"/>
                  <a:lumOff val="5000"/>
                </a:srgbClr>
              </a:solidFill>
              <a:cs typeface="Calibri" pitchFamily="34" charset="0"/>
            </a:endParaRPr>
          </a:p>
          <a:p>
            <a:pPr defTabSz="457200"/>
            <a:endParaRPr lang="en-US" sz="1200" i="1" dirty="0">
              <a:solidFill>
                <a:srgbClr val="000000">
                  <a:lumMod val="95000"/>
                  <a:lumOff val="5000"/>
                </a:srgbClr>
              </a:solidFill>
              <a:cs typeface="Calibri" pitchFamily="34" charset="0"/>
            </a:endParaRPr>
          </a:p>
        </p:txBody>
      </p:sp>
      <p:sp>
        <p:nvSpPr>
          <p:cNvPr id="82" name="TextBox 81"/>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86" name="TextBox 85"/>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a:t>
            </a:fld>
            <a:endParaRPr lang="en-US" sz="800" dirty="0">
              <a:solidFill>
                <a:prstClr val="black"/>
              </a:solidFill>
            </a:endParaRPr>
          </a:p>
        </p:txBody>
      </p:sp>
    </p:spTree>
    <p:extLst>
      <p:ext uri="{BB962C8B-B14F-4D97-AF65-F5344CB8AC3E}">
        <p14:creationId xmlns:p14="http://schemas.microsoft.com/office/powerpoint/2010/main" val="193751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651379" y="-1285985"/>
            <a:ext cx="555625" cy="4133852"/>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89" name="Rounded Rectangle 88"/>
          <p:cNvSpPr/>
          <p:nvPr/>
        </p:nvSpPr>
        <p:spPr>
          <a:xfrm>
            <a:off x="438150" y="1040386"/>
            <a:ext cx="8324850" cy="426337"/>
          </a:xfrm>
          <a:prstGeom prst="roundRect">
            <a:avLst/>
          </a:prstGeom>
          <a:solidFill>
            <a:schemeClr val="bg1"/>
          </a:solidFill>
          <a:ln w="12700">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400" b="1" dirty="0">
                <a:solidFill>
                  <a:srgbClr val="468272"/>
                </a:solidFill>
                <a:latin typeface="Century Gothic" panose="020B0502020202020204" pitchFamily="34" charset="0"/>
                <a:cs typeface="Arial" panose="020B0604020202020204" pitchFamily="34" charset="0"/>
              </a:rPr>
              <a:t>PRODUCT/SERVICE SUMMARY: </a:t>
            </a:r>
            <a:r>
              <a:rPr lang="en-US" sz="1400" i="1" dirty="0">
                <a:solidFill>
                  <a:srgbClr val="000000"/>
                </a:solidFill>
                <a:latin typeface="Arial" panose="020B0604020202020204" pitchFamily="34" charset="0"/>
                <a:cs typeface="Arial" panose="020B0604020202020204" pitchFamily="34" charset="0"/>
              </a:rPr>
              <a:t>Insert one sentence summary of product or service</a:t>
            </a:r>
            <a:endParaRPr lang="en-US" sz="1400" b="1" i="1" dirty="0">
              <a:solidFill>
                <a:srgbClr val="000000"/>
              </a:solidFill>
              <a:latin typeface="Arial" panose="020B0604020202020204" pitchFamily="34" charset="0"/>
              <a:cs typeface="Arial" panose="020B0604020202020204" pitchFamily="34" charset="0"/>
            </a:endParaRPr>
          </a:p>
        </p:txBody>
      </p:sp>
      <p:sp>
        <p:nvSpPr>
          <p:cNvPr id="15" name="Oval 10"/>
          <p:cNvSpPr>
            <a:spLocks noChangeArrowheads="1"/>
          </p:cNvSpPr>
          <p:nvPr/>
        </p:nvSpPr>
        <p:spPr bwMode="auto">
          <a:xfrm>
            <a:off x="3704431" y="2551612"/>
            <a:ext cx="1735138" cy="1737360"/>
          </a:xfrm>
          <a:prstGeom prst="ellipse">
            <a:avLst/>
          </a:prstGeom>
          <a:solidFill>
            <a:srgbClr val="468272"/>
          </a:solidFill>
          <a:ln w="9525">
            <a:noFill/>
            <a:round/>
            <a:headEnd/>
            <a:tailEnd/>
          </a:ln>
        </p:spPr>
        <p:txBody>
          <a:bodyPr wrap="square" lIns="0" rIns="0" anchor="ctr"/>
          <a:lstStyle/>
          <a:p>
            <a:pPr algn="ctr" fontAlgn="base">
              <a:spcBef>
                <a:spcPct val="100000"/>
              </a:spcBef>
              <a:spcAft>
                <a:spcPct val="0"/>
              </a:spcAft>
            </a:pPr>
            <a:r>
              <a:rPr lang="en-US" sz="1600" b="1" dirty="0">
                <a:solidFill>
                  <a:prstClr val="white"/>
                </a:solidFill>
                <a:latin typeface="Century Gothic" panose="020B0502020202020204" pitchFamily="34" charset="0"/>
                <a:cs typeface="Arial" panose="020B0604020202020204" pitchFamily="34" charset="0"/>
              </a:rPr>
              <a:t>WIN-WIN FOR ALL INVOLVED?</a:t>
            </a:r>
          </a:p>
        </p:txBody>
      </p:sp>
      <p:graphicFrame>
        <p:nvGraphicFramePr>
          <p:cNvPr id="134" name="Group 3"/>
          <p:cNvGraphicFramePr>
            <a:graphicFrameLocks noGrp="1"/>
          </p:cNvGraphicFramePr>
          <p:nvPr>
            <p:extLst>
              <p:ext uri="{D42A27DB-BD31-4B8C-83A1-F6EECF244321}">
                <p14:modId xmlns:p14="http://schemas.microsoft.com/office/powerpoint/2010/main" val="3692283063"/>
              </p:ext>
            </p:extLst>
          </p:nvPr>
        </p:nvGraphicFramePr>
        <p:xfrm>
          <a:off x="5638800" y="1813625"/>
          <a:ext cx="3086100" cy="1861245"/>
        </p:xfrm>
        <a:graphic>
          <a:graphicData uri="http://schemas.openxmlformats.org/drawingml/2006/table">
            <a:tbl>
              <a:tblPr/>
              <a:tblGrid>
                <a:gridCol w="23876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a:ln>
                            <a:noFill/>
                          </a:ln>
                          <a:solidFill>
                            <a:schemeClr val="bg1"/>
                          </a:solidFill>
                          <a:effectLst/>
                          <a:latin typeface="Century Gothic" panose="020B0502020202020204" pitchFamily="34" charset="0"/>
                          <a:ea typeface="+mn-ea"/>
                          <a:cs typeface="Arial" panose="020B0604020202020204" pitchFamily="34" charset="0"/>
                        </a:rPr>
                        <a:t>HOW WELL PRODUCT/SERVICE MEETS COMPANY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1</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2</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3</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4</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5" name="Group 3"/>
          <p:cNvGraphicFramePr>
            <a:graphicFrameLocks noGrp="1"/>
          </p:cNvGraphicFramePr>
          <p:nvPr>
            <p:extLst>
              <p:ext uri="{D42A27DB-BD31-4B8C-83A1-F6EECF244321}">
                <p14:modId xmlns:p14="http://schemas.microsoft.com/office/powerpoint/2010/main" val="2683969211"/>
              </p:ext>
            </p:extLst>
          </p:nvPr>
        </p:nvGraphicFramePr>
        <p:xfrm>
          <a:off x="465536" y="1828800"/>
          <a:ext cx="3039664" cy="1861245"/>
        </p:xfrm>
        <a:graphic>
          <a:graphicData uri="http://schemas.openxmlformats.org/drawingml/2006/table">
            <a:tbl>
              <a:tblPr/>
              <a:tblGrid>
                <a:gridCol w="2349500">
                  <a:extLst>
                    <a:ext uri="{9D8B030D-6E8A-4147-A177-3AD203B41FA5}">
                      <a16:colId xmlns:a16="http://schemas.microsoft.com/office/drawing/2014/main" val="20000"/>
                    </a:ext>
                  </a:extLst>
                </a:gridCol>
                <a:gridCol w="690164">
                  <a:extLst>
                    <a:ext uri="{9D8B030D-6E8A-4147-A177-3AD203B41FA5}">
                      <a16:colId xmlns:a16="http://schemas.microsoft.com/office/drawing/2014/main" val="20001"/>
                    </a:ext>
                  </a:extLst>
                </a:gridCol>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HOW WELL PRODUCT/SERVICE MEETS END-USER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1</a:t>
                      </a:r>
                    </a:p>
                  </a:txBody>
                  <a:tcPr anchor="ctr" horzOverflow="overflow">
                    <a:lnL w="12700" cap="flat" cmpd="sng" algn="ctr">
                      <a:noFill/>
                      <a:prstDash val="sysDash"/>
                      <a:round/>
                      <a:headEnd type="none" w="med" len="med"/>
                      <a:tailEnd type="none" w="med" len="med"/>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2</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3</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4</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6" name="Group 3"/>
          <p:cNvGraphicFramePr>
            <a:graphicFrameLocks noGrp="1"/>
          </p:cNvGraphicFramePr>
          <p:nvPr>
            <p:extLst>
              <p:ext uri="{D42A27DB-BD31-4B8C-83A1-F6EECF244321}">
                <p14:modId xmlns:p14="http://schemas.microsoft.com/office/powerpoint/2010/main" val="3729945083"/>
              </p:ext>
            </p:extLst>
          </p:nvPr>
        </p:nvGraphicFramePr>
        <p:xfrm>
          <a:off x="3039376" y="4495800"/>
          <a:ext cx="3065248" cy="1515256"/>
        </p:xfrm>
        <a:graphic>
          <a:graphicData uri="http://schemas.openxmlformats.org/drawingml/2006/table">
            <a:tbl>
              <a:tblPr/>
              <a:tblGrid>
                <a:gridCol w="2392148">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a:ln>
                            <a:noFill/>
                          </a:ln>
                          <a:solidFill>
                            <a:schemeClr val="bg1"/>
                          </a:solidFill>
                          <a:effectLst/>
                          <a:latin typeface="Century Gothic" panose="020B0502020202020204" pitchFamily="34" charset="0"/>
                          <a:ea typeface="+mn-ea"/>
                          <a:cs typeface="Arial" panose="020B0604020202020204" pitchFamily="34" charset="0"/>
                        </a:rPr>
                        <a:t>HOW WELL PRODUCT/SERVICE MEETS VALUE CHAIN PARTNER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1</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2</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Criteria 3</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38" name="Oval 29"/>
          <p:cNvSpPr>
            <a:spLocks noChangeArrowheads="1"/>
          </p:cNvSpPr>
          <p:nvPr/>
        </p:nvSpPr>
        <p:spPr bwMode="auto">
          <a:xfrm>
            <a:off x="3084195" y="2384719"/>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9" name="Oval 98"/>
          <p:cNvSpPr>
            <a:spLocks noChangeArrowheads="1"/>
          </p:cNvSpPr>
          <p:nvPr/>
        </p:nvSpPr>
        <p:spPr bwMode="auto">
          <a:xfrm>
            <a:off x="3084195" y="2733969"/>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0" name="Oval 99"/>
          <p:cNvSpPr>
            <a:spLocks noChangeArrowheads="1"/>
          </p:cNvSpPr>
          <p:nvPr/>
        </p:nvSpPr>
        <p:spPr bwMode="auto">
          <a:xfrm>
            <a:off x="3093720" y="3087981"/>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1" name="Oval 100"/>
          <p:cNvSpPr>
            <a:spLocks noChangeArrowheads="1"/>
          </p:cNvSpPr>
          <p:nvPr/>
        </p:nvSpPr>
        <p:spPr bwMode="auto">
          <a:xfrm>
            <a:off x="3093720" y="3446353"/>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0" name="Oval 29"/>
          <p:cNvSpPr>
            <a:spLocks noChangeArrowheads="1"/>
          </p:cNvSpPr>
          <p:nvPr/>
        </p:nvSpPr>
        <p:spPr bwMode="auto">
          <a:xfrm>
            <a:off x="8305800" y="2358658"/>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1" name="Oval 98"/>
          <p:cNvSpPr>
            <a:spLocks noChangeArrowheads="1"/>
          </p:cNvSpPr>
          <p:nvPr/>
        </p:nvSpPr>
        <p:spPr bwMode="auto">
          <a:xfrm>
            <a:off x="8305800" y="2707908"/>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2" name="Oval 99"/>
          <p:cNvSpPr>
            <a:spLocks noChangeArrowheads="1"/>
          </p:cNvSpPr>
          <p:nvPr/>
        </p:nvSpPr>
        <p:spPr bwMode="auto">
          <a:xfrm>
            <a:off x="8315325" y="3061920"/>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3" name="Oval 100"/>
          <p:cNvSpPr>
            <a:spLocks noChangeArrowheads="1"/>
          </p:cNvSpPr>
          <p:nvPr/>
        </p:nvSpPr>
        <p:spPr bwMode="auto">
          <a:xfrm>
            <a:off x="8315325" y="3420292"/>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4" name="Oval 29"/>
          <p:cNvSpPr>
            <a:spLocks noChangeArrowheads="1"/>
          </p:cNvSpPr>
          <p:nvPr/>
        </p:nvSpPr>
        <p:spPr bwMode="auto">
          <a:xfrm>
            <a:off x="5674995" y="504721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5" name="Oval 98"/>
          <p:cNvSpPr>
            <a:spLocks noChangeArrowheads="1"/>
          </p:cNvSpPr>
          <p:nvPr/>
        </p:nvSpPr>
        <p:spPr bwMode="auto">
          <a:xfrm>
            <a:off x="5674995" y="539646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6" name="Oval 99"/>
          <p:cNvSpPr>
            <a:spLocks noChangeArrowheads="1"/>
          </p:cNvSpPr>
          <p:nvPr/>
        </p:nvSpPr>
        <p:spPr bwMode="auto">
          <a:xfrm>
            <a:off x="5684520" y="5750479"/>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35" name="TextBox 34"/>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prstClr val="black"/>
                </a:solidFill>
                <a:latin typeface="Century Gothic" panose="020B0502020202020204" pitchFamily="34" charset="0"/>
                <a:cs typeface="Arial" panose="020B0604020202020204" pitchFamily="34" charset="0"/>
              </a:rPr>
              <a:t>PRODUCT/SERVICE OVERVIEW</a:t>
            </a:r>
            <a:endParaRPr lang="en-US" sz="1200" dirty="0">
              <a:solidFill>
                <a:prstClr val="black"/>
              </a:solidFill>
              <a:latin typeface="Century Gothic" panose="020B0502020202020204" pitchFamily="34" charset="0"/>
              <a:cs typeface="Arial" panose="020B0604020202020204" pitchFamily="34" charset="0"/>
            </a:endParaRPr>
          </a:p>
        </p:txBody>
      </p:sp>
      <p:grpSp>
        <p:nvGrpSpPr>
          <p:cNvPr id="36" name="Group 31"/>
          <p:cNvGrpSpPr>
            <a:grpSpLocks/>
          </p:cNvGrpSpPr>
          <p:nvPr/>
        </p:nvGrpSpPr>
        <p:grpSpPr bwMode="auto">
          <a:xfrm>
            <a:off x="6248396" y="4419600"/>
            <a:ext cx="1752600" cy="276225"/>
            <a:chOff x="3313" y="4143"/>
            <a:chExt cx="1104" cy="174"/>
          </a:xfrm>
        </p:grpSpPr>
        <p:sp>
          <p:nvSpPr>
            <p:cNvPr id="37" name="Oval 32"/>
            <p:cNvSpPr>
              <a:spLocks noChangeArrowheads="1"/>
            </p:cNvSpPr>
            <p:nvPr/>
          </p:nvSpPr>
          <p:spPr bwMode="auto">
            <a:xfrm>
              <a:off x="3313" y="4177"/>
              <a:ext cx="115" cy="115"/>
            </a:xfrm>
            <a:prstGeom prst="ellipse">
              <a:avLst/>
            </a:prstGeom>
            <a:solidFill>
              <a:srgbClr val="46827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8" name="Text Box 33"/>
            <p:cNvSpPr txBox="1">
              <a:spLocks noChangeArrowheads="1"/>
            </p:cNvSpPr>
            <p:nvPr/>
          </p:nvSpPr>
          <p:spPr bwMode="auto">
            <a:xfrm>
              <a:off x="3409" y="4143"/>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a:solidFill>
                    <a:srgbClr val="000000"/>
                  </a:solidFill>
                  <a:latin typeface="Arial" panose="020B0604020202020204" pitchFamily="34" charset="0"/>
                  <a:cs typeface="Arial" panose="020B0604020202020204" pitchFamily="34" charset="0"/>
                </a:rPr>
                <a:t>High</a:t>
              </a:r>
            </a:p>
          </p:txBody>
        </p:sp>
      </p:grpSp>
      <p:sp>
        <p:nvSpPr>
          <p:cNvPr id="39" name="Oval 36"/>
          <p:cNvSpPr>
            <a:spLocks noChangeArrowheads="1"/>
          </p:cNvSpPr>
          <p:nvPr/>
        </p:nvSpPr>
        <p:spPr bwMode="auto">
          <a:xfrm>
            <a:off x="6248396" y="4749800"/>
            <a:ext cx="182563" cy="182563"/>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40" name="Oval 39"/>
          <p:cNvSpPr>
            <a:spLocks noChangeArrowheads="1"/>
          </p:cNvSpPr>
          <p:nvPr/>
        </p:nvSpPr>
        <p:spPr bwMode="auto">
          <a:xfrm>
            <a:off x="6265859" y="5023638"/>
            <a:ext cx="182563" cy="182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41" name="Text Box 33"/>
          <p:cNvSpPr txBox="1">
            <a:spLocks noChangeArrowheads="1"/>
          </p:cNvSpPr>
          <p:nvPr/>
        </p:nvSpPr>
        <p:spPr bwMode="auto">
          <a:xfrm>
            <a:off x="6404378" y="470296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a:solidFill>
                  <a:srgbClr val="000000"/>
                </a:solidFill>
                <a:latin typeface="Arial" panose="020B0604020202020204" pitchFamily="34" charset="0"/>
                <a:cs typeface="Arial" panose="020B0604020202020204" pitchFamily="34" charset="0"/>
              </a:rPr>
              <a:t>Moderate</a:t>
            </a:r>
          </a:p>
        </p:txBody>
      </p:sp>
      <p:sp>
        <p:nvSpPr>
          <p:cNvPr id="42" name="Text Box 33"/>
          <p:cNvSpPr txBox="1">
            <a:spLocks noChangeArrowheads="1"/>
          </p:cNvSpPr>
          <p:nvPr/>
        </p:nvSpPr>
        <p:spPr bwMode="auto">
          <a:xfrm>
            <a:off x="6400800" y="4979193"/>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a:solidFill>
                  <a:srgbClr val="000000"/>
                </a:solidFill>
                <a:latin typeface="Arial" panose="020B0604020202020204" pitchFamily="34" charset="0"/>
                <a:cs typeface="Arial" panose="020B0604020202020204" pitchFamily="34" charset="0"/>
              </a:rPr>
              <a:t>Low</a:t>
            </a:r>
          </a:p>
        </p:txBody>
      </p:sp>
      <p:sp>
        <p:nvSpPr>
          <p:cNvPr id="28" name="TextBox 27"/>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29" name="TextBox 28"/>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3</a:t>
            </a:fld>
            <a:endParaRPr lang="en-US" sz="800" dirty="0">
              <a:solidFill>
                <a:prstClr val="black"/>
              </a:solidFill>
            </a:endParaRPr>
          </a:p>
        </p:txBody>
      </p:sp>
    </p:spTree>
    <p:extLst>
      <p:ext uri="{BB962C8B-B14F-4D97-AF65-F5344CB8AC3E}">
        <p14:creationId xmlns:p14="http://schemas.microsoft.com/office/powerpoint/2010/main" val="47431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13336" y="-1785450"/>
            <a:ext cx="555625" cy="495928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26" name="TextBox 25"/>
          <p:cNvSpPr txBox="1"/>
          <p:nvPr/>
        </p:nvSpPr>
        <p:spPr>
          <a:xfrm>
            <a:off x="1559560" y="1447800"/>
            <a:ext cx="1737360"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JOB-TO-BE-DONE STATEMENT</a:t>
            </a:r>
          </a:p>
        </p:txBody>
      </p:sp>
      <p:sp>
        <p:nvSpPr>
          <p:cNvPr id="27" name="TextBox 26"/>
          <p:cNvSpPr txBox="1"/>
          <p:nvPr/>
        </p:nvSpPr>
        <p:spPr>
          <a:xfrm>
            <a:off x="3593747" y="1447800"/>
            <a:ext cx="3299813"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THIS JOB-TO-BE-DONE IS IMPORTANT </a:t>
            </a:r>
            <a:br>
              <a:rPr lang="en-US" sz="1200" b="1" dirty="0">
                <a:solidFill>
                  <a:srgbClr val="4F81BD">
                    <a:lumMod val="50000"/>
                  </a:srgbClr>
                </a:solidFill>
                <a:latin typeface="Century Gothic" panose="020B0502020202020204" pitchFamily="34" charset="0"/>
                <a:cs typeface="Calibri" pitchFamily="34" charset="0"/>
              </a:rPr>
            </a:br>
            <a:r>
              <a:rPr lang="en-US" sz="1200" b="1" dirty="0">
                <a:solidFill>
                  <a:srgbClr val="4F81BD">
                    <a:lumMod val="50000"/>
                  </a:srgbClr>
                </a:solidFill>
                <a:latin typeface="Century Gothic" panose="020B0502020202020204" pitchFamily="34" charset="0"/>
                <a:cs typeface="Calibri" pitchFamily="34" charset="0"/>
              </a:rPr>
              <a:t>AND UNSATISFIED  BECAUSE…</a:t>
            </a:r>
            <a:endParaRPr lang="en-US" sz="1200" dirty="0">
              <a:solidFill>
                <a:srgbClr val="4F81BD">
                  <a:lumMod val="50000"/>
                </a:srgbClr>
              </a:solidFill>
              <a:latin typeface="Century Gothic" panose="020B0502020202020204" pitchFamily="34" charset="0"/>
              <a:cs typeface="Calibri" pitchFamily="34" charset="0"/>
            </a:endParaRPr>
          </a:p>
        </p:txBody>
      </p:sp>
      <p:sp>
        <p:nvSpPr>
          <p:cNvPr id="29" name="TextBox 28"/>
          <p:cNvSpPr txBox="1"/>
          <p:nvPr/>
        </p:nvSpPr>
        <p:spPr>
          <a:xfrm>
            <a:off x="7022116" y="1447800"/>
            <a:ext cx="2106644"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CUSTOMERS ARE LOOKING FOR ….</a:t>
            </a:r>
          </a:p>
        </p:txBody>
      </p:sp>
      <p:cxnSp>
        <p:nvCxnSpPr>
          <p:cNvPr id="30" name="Straight Connector 29"/>
          <p:cNvCxnSpPr/>
          <p:nvPr/>
        </p:nvCxnSpPr>
        <p:spPr>
          <a:xfrm>
            <a:off x="1632540" y="3341723"/>
            <a:ext cx="711522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5548" y="4865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95548" y="6389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464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93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632540" y="2046323"/>
            <a:ext cx="1581076" cy="1066800"/>
          </a:xfrm>
          <a:prstGeom prst="wedgeRoundRectCallout">
            <a:avLst>
              <a:gd name="adj1" fmla="val -2711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200" b="1" i="1" dirty="0">
                <a:solidFill>
                  <a:srgbClr val="FFFFFF"/>
                </a:solidFill>
                <a:latin typeface="Arial" panose="020B0604020202020204" pitchFamily="34" charset="0"/>
                <a:cs typeface="Arial" panose="020B0604020202020204" pitchFamily="34" charset="0"/>
              </a:rPr>
              <a:t>Job Statement 1</a:t>
            </a:r>
          </a:p>
        </p:txBody>
      </p:sp>
      <p:sp>
        <p:nvSpPr>
          <p:cNvPr id="40" name="TextBox 39"/>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JOBS-TO-BE-DONE OVERVIEW</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41"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45" name="Rounded Rectangular Callout 44"/>
          <p:cNvSpPr/>
          <p:nvPr/>
        </p:nvSpPr>
        <p:spPr>
          <a:xfrm>
            <a:off x="1632540" y="3570323"/>
            <a:ext cx="1581076" cy="1066800"/>
          </a:xfrm>
          <a:prstGeom prst="wedgeRoundRectCallout">
            <a:avLst>
              <a:gd name="adj1" fmla="val -30946"/>
              <a:gd name="adj2" fmla="val -23426"/>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200" b="1" i="1" dirty="0">
                <a:solidFill>
                  <a:srgbClr val="FFFFFF"/>
                </a:solidFill>
                <a:latin typeface="Arial" panose="020B0604020202020204" pitchFamily="34" charset="0"/>
                <a:cs typeface="Arial" panose="020B0604020202020204" pitchFamily="34" charset="0"/>
              </a:rPr>
              <a:t>Job Statement 2</a:t>
            </a:r>
          </a:p>
        </p:txBody>
      </p:sp>
      <p:sp>
        <p:nvSpPr>
          <p:cNvPr id="46" name="Rounded Rectangular Callout 45"/>
          <p:cNvSpPr/>
          <p:nvPr/>
        </p:nvSpPr>
        <p:spPr>
          <a:xfrm>
            <a:off x="1632540" y="5086406"/>
            <a:ext cx="1581076" cy="1066800"/>
          </a:xfrm>
          <a:prstGeom prst="wedgeRoundRectCallout">
            <a:avLst>
              <a:gd name="adj1" fmla="val -1359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200" b="1" i="1" dirty="0">
                <a:solidFill>
                  <a:srgbClr val="FFFFFF"/>
                </a:solidFill>
                <a:latin typeface="Arial" panose="020B0604020202020204" pitchFamily="34" charset="0"/>
                <a:cs typeface="Arial" panose="020B0604020202020204" pitchFamily="34" charset="0"/>
              </a:rPr>
              <a:t>Job Statement 3</a:t>
            </a:r>
          </a:p>
        </p:txBody>
      </p:sp>
      <p:sp>
        <p:nvSpPr>
          <p:cNvPr id="54" name="TextBox 53"/>
          <p:cNvSpPr txBox="1"/>
          <p:nvPr/>
        </p:nvSpPr>
        <p:spPr>
          <a:xfrm>
            <a:off x="228600" y="3265523"/>
            <a:ext cx="1737360" cy="461665"/>
          </a:xfrm>
          <a:prstGeom prst="rect">
            <a:avLst/>
          </a:prstGeom>
          <a:noFill/>
        </p:spPr>
        <p:txBody>
          <a:bodyPr wrap="square" rtlCol="0">
            <a:spAutoFit/>
          </a:bodyPr>
          <a:lstStyle/>
          <a:p>
            <a:pPr defTabSz="457200"/>
            <a:r>
              <a:rPr lang="en-US" sz="1200" b="1" dirty="0">
                <a:solidFill>
                  <a:srgbClr val="468272"/>
                </a:solidFill>
                <a:latin typeface="Century Gothic" panose="020B0502020202020204" pitchFamily="34" charset="0"/>
                <a:cs typeface="Calibri" pitchFamily="34" charset="0"/>
              </a:rPr>
              <a:t>TARGET</a:t>
            </a:r>
            <a:br>
              <a:rPr lang="en-US" sz="1200" b="1" dirty="0">
                <a:solidFill>
                  <a:srgbClr val="468272"/>
                </a:solidFill>
                <a:latin typeface="Century Gothic" panose="020B0502020202020204" pitchFamily="34" charset="0"/>
                <a:cs typeface="Calibri" pitchFamily="34" charset="0"/>
              </a:rPr>
            </a:br>
            <a:r>
              <a:rPr lang="en-US" sz="1200" b="1" dirty="0">
                <a:solidFill>
                  <a:srgbClr val="468272"/>
                </a:solidFill>
                <a:latin typeface="Century Gothic" panose="020B0502020202020204" pitchFamily="34" charset="0"/>
                <a:cs typeface="Calibri" pitchFamily="34" charset="0"/>
              </a:rPr>
              <a:t>CUSTOMER</a:t>
            </a:r>
          </a:p>
        </p:txBody>
      </p:sp>
      <p:cxnSp>
        <p:nvCxnSpPr>
          <p:cNvPr id="14" name="Elbow Connector 13"/>
          <p:cNvCxnSpPr/>
          <p:nvPr/>
        </p:nvCxnSpPr>
        <p:spPr>
          <a:xfrm flipV="1">
            <a:off x="1141464" y="2579723"/>
            <a:ext cx="50254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a:off x="1121144" y="4144116"/>
            <a:ext cx="54318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89358" y="4144116"/>
            <a:ext cx="606190" cy="0"/>
          </a:xfrm>
          <a:prstGeom prst="line">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452360" y="2205335"/>
            <a:ext cx="2081244" cy="276999"/>
          </a:xfrm>
          <a:prstGeom prst="rect">
            <a:avLst/>
          </a:prstGeom>
        </p:spPr>
        <p:txBody>
          <a:bodyPr wrap="square">
            <a:spAutoFit/>
          </a:bodyPr>
          <a:lstStyle/>
          <a:p>
            <a:pPr defTabSz="457200">
              <a:spcAft>
                <a:spcPts val="300"/>
              </a:spcAft>
            </a:pPr>
            <a:r>
              <a:rPr lang="en-US" sz="1200" i="1" dirty="0">
                <a:solidFill>
                  <a:srgbClr val="000000"/>
                </a:solidFill>
                <a:latin typeface="Arial" panose="020B0604020202020204" pitchFamily="34" charset="0"/>
                <a:cs typeface="Arial" panose="020B0604020202020204" pitchFamily="34" charset="0"/>
              </a:rPr>
              <a:t>Criteria 1</a:t>
            </a:r>
          </a:p>
        </p:txBody>
      </p:sp>
      <p:grpSp>
        <p:nvGrpSpPr>
          <p:cNvPr id="24" name="Group 23"/>
          <p:cNvGrpSpPr/>
          <p:nvPr/>
        </p:nvGrpSpPr>
        <p:grpSpPr>
          <a:xfrm>
            <a:off x="7124464" y="2057400"/>
            <a:ext cx="418823" cy="438638"/>
            <a:chOff x="7232448" y="1909465"/>
            <a:chExt cx="418823" cy="438638"/>
          </a:xfrm>
        </p:grpSpPr>
        <p:sp>
          <p:nvSpPr>
            <p:cNvPr id="23" name="Rectangle 22"/>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56" name="Group 55"/>
          <p:cNvGrpSpPr/>
          <p:nvPr/>
        </p:nvGrpSpPr>
        <p:grpSpPr>
          <a:xfrm>
            <a:off x="7124464" y="2528697"/>
            <a:ext cx="418823" cy="438638"/>
            <a:chOff x="7232448" y="1909465"/>
            <a:chExt cx="418823" cy="438638"/>
          </a:xfrm>
        </p:grpSpPr>
        <p:sp>
          <p:nvSpPr>
            <p:cNvPr id="57" name="Rectangle 56"/>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9" name="Picture 5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sp>
        <p:nvSpPr>
          <p:cNvPr id="60" name="Rectangle 59"/>
          <p:cNvSpPr/>
          <p:nvPr/>
        </p:nvSpPr>
        <p:spPr>
          <a:xfrm>
            <a:off x="7452360" y="2690336"/>
            <a:ext cx="4572000" cy="276999"/>
          </a:xfrm>
          <a:prstGeom prst="rect">
            <a:avLst/>
          </a:prstGeom>
        </p:spPr>
        <p:txBody>
          <a:bodyPr>
            <a:spAutoFit/>
          </a:bodyPr>
          <a:lstStyle/>
          <a:p>
            <a:pPr defTabSz="457200">
              <a:spcAft>
                <a:spcPts val="300"/>
              </a:spcAft>
            </a:pPr>
            <a:r>
              <a:rPr lang="en-US" sz="1200" i="1" dirty="0">
                <a:solidFill>
                  <a:srgbClr val="000000"/>
                </a:solidFill>
                <a:latin typeface="Arial" panose="020B0604020202020204" pitchFamily="34" charset="0"/>
                <a:cs typeface="Arial" panose="020B0604020202020204" pitchFamily="34" charset="0"/>
              </a:rPr>
              <a:t>Criteria 2</a:t>
            </a:r>
            <a:endParaRPr lang="en-US" sz="1000" i="1" dirty="0">
              <a:solidFill>
                <a:prstClr val="white">
                  <a:lumMod val="65000"/>
                </a:prstClr>
              </a:solidFill>
              <a:latin typeface="Arial" panose="020B0604020202020204" pitchFamily="34" charset="0"/>
              <a:cs typeface="Arial" panose="020B0604020202020204" pitchFamily="34" charset="0"/>
            </a:endParaRPr>
          </a:p>
        </p:txBody>
      </p:sp>
      <p:sp>
        <p:nvSpPr>
          <p:cNvPr id="50" name="Rectangle 49"/>
          <p:cNvSpPr/>
          <p:nvPr/>
        </p:nvSpPr>
        <p:spPr>
          <a:xfrm>
            <a:off x="7452360" y="3733800"/>
            <a:ext cx="2081244" cy="276999"/>
          </a:xfrm>
          <a:prstGeom prst="rect">
            <a:avLst/>
          </a:prstGeom>
        </p:spPr>
        <p:txBody>
          <a:bodyPr wrap="square">
            <a:spAutoFit/>
          </a:bodyPr>
          <a:lstStyle/>
          <a:p>
            <a:pPr defTabSz="457200">
              <a:spcAft>
                <a:spcPts val="300"/>
              </a:spcAft>
            </a:pPr>
            <a:r>
              <a:rPr lang="en-US" sz="1200" i="1" dirty="0">
                <a:solidFill>
                  <a:srgbClr val="000000"/>
                </a:solidFill>
                <a:latin typeface="Arial" panose="020B0604020202020204" pitchFamily="34" charset="0"/>
                <a:cs typeface="Arial" panose="020B0604020202020204" pitchFamily="34" charset="0"/>
              </a:rPr>
              <a:t>Criteria 1</a:t>
            </a:r>
          </a:p>
        </p:txBody>
      </p:sp>
      <p:grpSp>
        <p:nvGrpSpPr>
          <p:cNvPr id="61" name="Group 60"/>
          <p:cNvGrpSpPr/>
          <p:nvPr/>
        </p:nvGrpSpPr>
        <p:grpSpPr>
          <a:xfrm>
            <a:off x="7124464" y="3581400"/>
            <a:ext cx="418823" cy="438638"/>
            <a:chOff x="7232448" y="1909465"/>
            <a:chExt cx="418823" cy="438638"/>
          </a:xfrm>
        </p:grpSpPr>
        <p:sp>
          <p:nvSpPr>
            <p:cNvPr id="62" name="Rectangle 61"/>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3" name="Picture 6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4" name="Group 63"/>
          <p:cNvGrpSpPr/>
          <p:nvPr/>
        </p:nvGrpSpPr>
        <p:grpSpPr>
          <a:xfrm>
            <a:off x="7124464" y="4052697"/>
            <a:ext cx="418823" cy="438638"/>
            <a:chOff x="7232448" y="1909465"/>
            <a:chExt cx="418823" cy="438638"/>
          </a:xfrm>
        </p:grpSpPr>
        <p:sp>
          <p:nvSpPr>
            <p:cNvPr id="65" name="Rectangle 64"/>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6" name="Picture 6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sp>
        <p:nvSpPr>
          <p:cNvPr id="68" name="Rectangle 67"/>
          <p:cNvSpPr/>
          <p:nvPr/>
        </p:nvSpPr>
        <p:spPr>
          <a:xfrm>
            <a:off x="7452360" y="4191000"/>
            <a:ext cx="4572000" cy="276999"/>
          </a:xfrm>
          <a:prstGeom prst="rect">
            <a:avLst/>
          </a:prstGeom>
        </p:spPr>
        <p:txBody>
          <a:bodyPr>
            <a:spAutoFit/>
          </a:bodyPr>
          <a:lstStyle/>
          <a:p>
            <a:pPr defTabSz="457200">
              <a:spcAft>
                <a:spcPts val="300"/>
              </a:spcAft>
            </a:pPr>
            <a:r>
              <a:rPr lang="en-US" sz="1200" i="1" dirty="0">
                <a:solidFill>
                  <a:srgbClr val="000000"/>
                </a:solidFill>
                <a:latin typeface="Arial" panose="020B0604020202020204" pitchFamily="34" charset="0"/>
                <a:cs typeface="Arial" panose="020B0604020202020204" pitchFamily="34" charset="0"/>
              </a:rPr>
              <a:t>Criteria 2</a:t>
            </a:r>
            <a:endParaRPr lang="en-US" sz="1000" i="1" dirty="0">
              <a:solidFill>
                <a:prstClr val="white">
                  <a:lumMod val="65000"/>
                </a:prstClr>
              </a:solidFill>
              <a:latin typeface="Arial" panose="020B0604020202020204" pitchFamily="34" charset="0"/>
              <a:cs typeface="Arial" panose="020B0604020202020204" pitchFamily="34" charset="0"/>
            </a:endParaRPr>
          </a:p>
        </p:txBody>
      </p:sp>
      <p:sp>
        <p:nvSpPr>
          <p:cNvPr id="2" name="Rectangle 1"/>
          <p:cNvSpPr/>
          <p:nvPr/>
        </p:nvSpPr>
        <p:spPr>
          <a:xfrm>
            <a:off x="320656" y="3727188"/>
            <a:ext cx="820808" cy="83385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a:solidFill>
                  <a:prstClr val="white"/>
                </a:solidFill>
                <a:latin typeface="Arial" panose="020B0604020202020204" pitchFamily="34" charset="0"/>
                <a:cs typeface="Arial" panose="020B0604020202020204" pitchFamily="34" charset="0"/>
              </a:rPr>
              <a:t>Image</a:t>
            </a:r>
          </a:p>
        </p:txBody>
      </p:sp>
      <p:sp>
        <p:nvSpPr>
          <p:cNvPr id="67" name="Rectangle 66"/>
          <p:cNvSpPr/>
          <p:nvPr/>
        </p:nvSpPr>
        <p:spPr>
          <a:xfrm>
            <a:off x="7452360" y="5221655"/>
            <a:ext cx="2081244" cy="276999"/>
          </a:xfrm>
          <a:prstGeom prst="rect">
            <a:avLst/>
          </a:prstGeom>
        </p:spPr>
        <p:txBody>
          <a:bodyPr wrap="square">
            <a:spAutoFit/>
          </a:bodyPr>
          <a:lstStyle/>
          <a:p>
            <a:pPr defTabSz="457200">
              <a:spcAft>
                <a:spcPts val="300"/>
              </a:spcAft>
            </a:pPr>
            <a:r>
              <a:rPr lang="en-US" sz="1200" i="1" dirty="0">
                <a:solidFill>
                  <a:srgbClr val="000000"/>
                </a:solidFill>
                <a:latin typeface="Arial" panose="020B0604020202020204" pitchFamily="34" charset="0"/>
                <a:cs typeface="Arial" panose="020B0604020202020204" pitchFamily="34" charset="0"/>
              </a:rPr>
              <a:t>Criteria 1</a:t>
            </a:r>
          </a:p>
        </p:txBody>
      </p:sp>
      <p:grpSp>
        <p:nvGrpSpPr>
          <p:cNvPr id="72" name="Group 71"/>
          <p:cNvGrpSpPr/>
          <p:nvPr/>
        </p:nvGrpSpPr>
        <p:grpSpPr>
          <a:xfrm>
            <a:off x="7124465" y="5073720"/>
            <a:ext cx="418823" cy="438638"/>
            <a:chOff x="7232448" y="1909465"/>
            <a:chExt cx="418823" cy="438638"/>
          </a:xfrm>
        </p:grpSpPr>
        <p:sp>
          <p:nvSpPr>
            <p:cNvPr id="77" name="Rectangle 76"/>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8" name="Picture 7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73" name="Group 72"/>
          <p:cNvGrpSpPr/>
          <p:nvPr/>
        </p:nvGrpSpPr>
        <p:grpSpPr>
          <a:xfrm>
            <a:off x="7124465" y="5545017"/>
            <a:ext cx="418823" cy="438638"/>
            <a:chOff x="7232448" y="1909465"/>
            <a:chExt cx="418823" cy="438638"/>
          </a:xfrm>
        </p:grpSpPr>
        <p:sp>
          <p:nvSpPr>
            <p:cNvPr id="75" name="Rectangle 74"/>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6" name="Picture 7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sp>
        <p:nvSpPr>
          <p:cNvPr id="74" name="Rectangle 73"/>
          <p:cNvSpPr/>
          <p:nvPr/>
        </p:nvSpPr>
        <p:spPr>
          <a:xfrm>
            <a:off x="7452360" y="5706656"/>
            <a:ext cx="4572000" cy="276999"/>
          </a:xfrm>
          <a:prstGeom prst="rect">
            <a:avLst/>
          </a:prstGeom>
        </p:spPr>
        <p:txBody>
          <a:bodyPr>
            <a:spAutoFit/>
          </a:bodyPr>
          <a:lstStyle/>
          <a:p>
            <a:pPr defTabSz="457200">
              <a:spcAft>
                <a:spcPts val="300"/>
              </a:spcAft>
            </a:pPr>
            <a:r>
              <a:rPr lang="en-US" sz="1200" i="1" dirty="0">
                <a:solidFill>
                  <a:srgbClr val="000000"/>
                </a:solidFill>
                <a:latin typeface="Arial" panose="020B0604020202020204" pitchFamily="34" charset="0"/>
                <a:cs typeface="Arial" panose="020B0604020202020204" pitchFamily="34" charset="0"/>
              </a:rPr>
              <a:t>Criteria 2</a:t>
            </a:r>
            <a:endParaRPr lang="en-US" sz="1000" i="1" dirty="0">
              <a:solidFill>
                <a:prstClr val="white">
                  <a:lumMod val="65000"/>
                </a:prstClr>
              </a:solidFill>
              <a:latin typeface="Arial" panose="020B0604020202020204" pitchFamily="34" charset="0"/>
              <a:cs typeface="Arial" panose="020B0604020202020204" pitchFamily="34" charset="0"/>
            </a:endParaRPr>
          </a:p>
        </p:txBody>
      </p:sp>
      <p:sp>
        <p:nvSpPr>
          <p:cNvPr id="47" name="TextBox 4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48" name="TextBox 4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4</a:t>
            </a:fld>
            <a:endParaRPr lang="en-US" sz="800" dirty="0">
              <a:solidFill>
                <a:prstClr val="black"/>
              </a:solidFill>
            </a:endParaRPr>
          </a:p>
        </p:txBody>
      </p:sp>
    </p:spTree>
    <p:extLst>
      <p:ext uri="{BB962C8B-B14F-4D97-AF65-F5344CB8AC3E}">
        <p14:creationId xmlns:p14="http://schemas.microsoft.com/office/powerpoint/2010/main" val="8083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ChangeArrowheads="1"/>
          </p:cNvSpPr>
          <p:nvPr/>
        </p:nvSpPr>
        <p:spPr bwMode="auto">
          <a:xfrm>
            <a:off x="603302" y="2771781"/>
            <a:ext cx="7957293" cy="1503861"/>
          </a:xfrm>
          <a:prstGeom prst="rect">
            <a:avLst/>
          </a:prstGeom>
          <a:solidFill>
            <a:schemeClr val="bg1">
              <a:lumMod val="95000"/>
            </a:schemeClr>
          </a:solidFill>
          <a:ln w="9525">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6" name="Rectangle 25"/>
          <p:cNvSpPr/>
          <p:nvPr/>
        </p:nvSpPr>
        <p:spPr>
          <a:xfrm>
            <a:off x="790858" y="3156506"/>
            <a:ext cx="937312" cy="9657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a:solidFill>
                  <a:prstClr val="white"/>
                </a:solidFill>
                <a:latin typeface="Arial" panose="020B0604020202020204" pitchFamily="34" charset="0"/>
                <a:cs typeface="Arial" panose="020B0604020202020204" pitchFamily="34" charset="0"/>
              </a:rPr>
              <a:t>Image</a:t>
            </a:r>
          </a:p>
        </p:txBody>
      </p:sp>
      <p:sp>
        <p:nvSpPr>
          <p:cNvPr id="31"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32" name="TextBox 31"/>
          <p:cNvSpPr txBox="1"/>
          <p:nvPr/>
        </p:nvSpPr>
        <p:spPr>
          <a:xfrm>
            <a:off x="457201"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CUSTOMER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5" name="Rectangle 34"/>
          <p:cNvSpPr>
            <a:spLocks noChangeArrowheads="1"/>
          </p:cNvSpPr>
          <p:nvPr/>
        </p:nvSpPr>
        <p:spPr bwMode="auto">
          <a:xfrm>
            <a:off x="581819" y="5786496"/>
            <a:ext cx="7978775" cy="739398"/>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53" name="Rectangle 52"/>
          <p:cNvSpPr>
            <a:spLocks noChangeArrowheads="1"/>
          </p:cNvSpPr>
          <p:nvPr/>
        </p:nvSpPr>
        <p:spPr bwMode="auto">
          <a:xfrm>
            <a:off x="581819" y="4402986"/>
            <a:ext cx="3925887" cy="1264396"/>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44" name="Rectangle 43"/>
          <p:cNvSpPr>
            <a:spLocks noChangeArrowheads="1"/>
          </p:cNvSpPr>
          <p:nvPr/>
        </p:nvSpPr>
        <p:spPr bwMode="auto">
          <a:xfrm>
            <a:off x="4695303" y="4402986"/>
            <a:ext cx="3865291" cy="1264395"/>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1752600" y="2667000"/>
            <a:ext cx="5791200"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a:solidFill>
                  <a:srgbClr val="000000"/>
                </a:solidFill>
                <a:latin typeface="Arial" panose="020B0604020202020204" pitchFamily="34" charset="0"/>
                <a:cs typeface="Arial" panose="020B0604020202020204" pitchFamily="34" charset="0"/>
              </a:rPr>
              <a:t>Set of descriptive quotes from target customer segment</a:t>
            </a:r>
          </a:p>
        </p:txBody>
      </p:sp>
      <p:sp>
        <p:nvSpPr>
          <p:cNvPr id="22" name="Text Box 7"/>
          <p:cNvSpPr txBox="1">
            <a:spLocks noChangeArrowheads="1"/>
          </p:cNvSpPr>
          <p:nvPr/>
        </p:nvSpPr>
        <p:spPr bwMode="auto">
          <a:xfrm>
            <a:off x="603302" y="2771781"/>
            <a:ext cx="7958880"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MEET XX – SAMPLE QUOTES</a:t>
            </a:r>
          </a:p>
        </p:txBody>
      </p:sp>
      <p:sp>
        <p:nvSpPr>
          <p:cNvPr id="25" name="Text Box 7"/>
          <p:cNvSpPr txBox="1">
            <a:spLocks noChangeArrowheads="1"/>
          </p:cNvSpPr>
          <p:nvPr/>
        </p:nvSpPr>
        <p:spPr bwMode="auto">
          <a:xfrm>
            <a:off x="581819" y="5786469"/>
            <a:ext cx="7980362"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PRIORITY JOBS</a:t>
            </a:r>
          </a:p>
        </p:txBody>
      </p:sp>
      <p:sp>
        <p:nvSpPr>
          <p:cNvPr id="23" name="TextBox 34"/>
          <p:cNvSpPr txBox="1">
            <a:spLocks noChangeArrowheads="1"/>
          </p:cNvSpPr>
          <p:nvPr/>
        </p:nvSpPr>
        <p:spPr bwMode="auto">
          <a:xfrm>
            <a:off x="626379" y="4762381"/>
            <a:ext cx="3955568" cy="800219"/>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i="1" dirty="0">
                <a:solidFill>
                  <a:prstClr val="black"/>
                </a:solidFill>
                <a:latin typeface="Arial" panose="020B0604020202020204" pitchFamily="34" charset="0"/>
                <a:cs typeface="Arial" panose="020B0604020202020204" pitchFamily="34" charset="0"/>
              </a:rPr>
              <a:t>Characteristic 1</a:t>
            </a:r>
          </a:p>
          <a:p>
            <a:pPr marL="231775" indent="-231775" defTabSz="457200">
              <a:spcBef>
                <a:spcPts val="200"/>
              </a:spcBef>
              <a:spcAft>
                <a:spcPts val="400"/>
              </a:spcAft>
              <a:buFont typeface="Arial" charset="0"/>
              <a:buChar char="•"/>
            </a:pPr>
            <a:r>
              <a:rPr lang="en-US" sz="1200" i="1" dirty="0">
                <a:solidFill>
                  <a:prstClr val="black"/>
                </a:solidFill>
                <a:latin typeface="Arial" panose="020B0604020202020204" pitchFamily="34" charset="0"/>
                <a:cs typeface="Arial" panose="020B0604020202020204" pitchFamily="34" charset="0"/>
              </a:rPr>
              <a:t>Characteristic 2</a:t>
            </a:r>
          </a:p>
          <a:p>
            <a:pPr marL="231775" indent="-231775" defTabSz="457200">
              <a:spcBef>
                <a:spcPts val="200"/>
              </a:spcBef>
              <a:spcAft>
                <a:spcPts val="400"/>
              </a:spcAft>
              <a:buFont typeface="Arial" charset="0"/>
              <a:buChar char="•"/>
            </a:pPr>
            <a:r>
              <a:rPr lang="en-US" sz="1200" i="1" dirty="0">
                <a:solidFill>
                  <a:prstClr val="black"/>
                </a:solidFill>
                <a:latin typeface="Arial" panose="020B0604020202020204" pitchFamily="34" charset="0"/>
                <a:cs typeface="Arial" panose="020B0604020202020204" pitchFamily="34" charset="0"/>
              </a:rPr>
              <a:t>Characteristic 3</a:t>
            </a:r>
          </a:p>
        </p:txBody>
      </p:sp>
      <p:sp>
        <p:nvSpPr>
          <p:cNvPr id="24" name="Text Box 7"/>
          <p:cNvSpPr txBox="1">
            <a:spLocks noChangeArrowheads="1"/>
          </p:cNvSpPr>
          <p:nvPr/>
        </p:nvSpPr>
        <p:spPr bwMode="auto">
          <a:xfrm>
            <a:off x="581819" y="4402985"/>
            <a:ext cx="3925887"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ABOUT CUSTOMER XX</a:t>
            </a:r>
          </a:p>
        </p:txBody>
      </p:sp>
      <p:sp>
        <p:nvSpPr>
          <p:cNvPr id="43" name="Text Box 7"/>
          <p:cNvSpPr txBox="1">
            <a:spLocks noChangeArrowheads="1"/>
          </p:cNvSpPr>
          <p:nvPr/>
        </p:nvSpPr>
        <p:spPr bwMode="auto">
          <a:xfrm>
            <a:off x="4695303" y="4402986"/>
            <a:ext cx="3865291"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CIRCUMSTANCES</a:t>
            </a:r>
          </a:p>
        </p:txBody>
      </p:sp>
      <p:sp>
        <p:nvSpPr>
          <p:cNvPr id="55" name="TextBox 34"/>
          <p:cNvSpPr txBox="1">
            <a:spLocks noChangeArrowheads="1"/>
          </p:cNvSpPr>
          <p:nvPr/>
        </p:nvSpPr>
        <p:spPr bwMode="auto">
          <a:xfrm>
            <a:off x="4736991" y="4697094"/>
            <a:ext cx="3721208"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i="1" dirty="0">
                <a:solidFill>
                  <a:prstClr val="black"/>
                </a:solidFill>
                <a:latin typeface="Arial" panose="020B0604020202020204" pitchFamily="34" charset="0"/>
                <a:cs typeface="Arial" panose="020B0604020202020204" pitchFamily="34" charset="0"/>
              </a:rPr>
              <a:t>In what circumstances does this customer need the product or service?</a:t>
            </a:r>
          </a:p>
        </p:txBody>
      </p:sp>
      <p:sp>
        <p:nvSpPr>
          <p:cNvPr id="61" name="Rectangle 60"/>
          <p:cNvSpPr>
            <a:spLocks noChangeArrowheads="1"/>
          </p:cNvSpPr>
          <p:nvPr/>
        </p:nvSpPr>
        <p:spPr bwMode="auto">
          <a:xfrm>
            <a:off x="603302"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63" name="Text Box 7"/>
          <p:cNvSpPr txBox="1">
            <a:spLocks noChangeArrowheads="1"/>
          </p:cNvSpPr>
          <p:nvPr/>
        </p:nvSpPr>
        <p:spPr bwMode="auto">
          <a:xfrm>
            <a:off x="603302" y="1143000"/>
            <a:ext cx="7958880"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TARGET CUSTOMER OVERVIEW</a:t>
            </a:r>
          </a:p>
        </p:txBody>
      </p:sp>
      <p:sp>
        <p:nvSpPr>
          <p:cNvPr id="66" name="Rectangle 65"/>
          <p:cNvSpPr>
            <a:spLocks noChangeArrowheads="1"/>
          </p:cNvSpPr>
          <p:nvPr/>
        </p:nvSpPr>
        <p:spPr bwMode="auto">
          <a:xfrm>
            <a:off x="2819400" y="1476381"/>
            <a:ext cx="5711771" cy="1097548"/>
          </a:xfrm>
          <a:prstGeom prst="rect">
            <a:avLst/>
          </a:prstGeom>
          <a:noFill/>
          <a:ln w="9525" algn="ctr">
            <a:noFill/>
            <a:round/>
            <a:headEnd/>
            <a:tailEnd/>
          </a:ln>
          <a:effectLst/>
        </p:spPr>
        <p:txBody>
          <a:bodyPr anchor="t">
            <a:noAutofit/>
          </a:bodyPr>
          <a:lstStyle/>
          <a:p>
            <a:pPr defTabSz="534988">
              <a:spcAft>
                <a:spcPct val="50000"/>
              </a:spcAft>
            </a:pPr>
            <a:r>
              <a:rPr lang="en-US" sz="1200" b="1" i="1" dirty="0">
                <a:solidFill>
                  <a:srgbClr val="000000"/>
                </a:solidFill>
                <a:latin typeface="Arial" panose="020B0604020202020204" pitchFamily="34" charset="0"/>
                <a:cs typeface="Arial" panose="020B0604020202020204" pitchFamily="34" charset="0"/>
              </a:rPr>
              <a:t>Description of target customer segment</a:t>
            </a:r>
          </a:p>
          <a:p>
            <a:pPr marL="171450" indent="-171450" defTabSz="534988">
              <a:buFont typeface="Arial" panose="020B0604020202020204" pitchFamily="34" charset="0"/>
              <a:buChar char="•"/>
            </a:pPr>
            <a:r>
              <a:rPr lang="en-US" sz="1200" i="1" dirty="0">
                <a:solidFill>
                  <a:srgbClr val="000000"/>
                </a:solidFill>
                <a:latin typeface="Arial" panose="020B0604020202020204" pitchFamily="34" charset="0"/>
                <a:cs typeface="Arial" panose="020B0604020202020204" pitchFamily="34" charset="0"/>
              </a:rPr>
              <a:t>Supporting statistic 1</a:t>
            </a:r>
          </a:p>
          <a:p>
            <a:pPr marL="171450" indent="-171450" defTabSz="534988">
              <a:buFont typeface="Arial" panose="020B0604020202020204" pitchFamily="34" charset="0"/>
              <a:buChar char="•"/>
            </a:pPr>
            <a:r>
              <a:rPr lang="en-US" sz="1200" i="1" dirty="0">
                <a:solidFill>
                  <a:srgbClr val="000000"/>
                </a:solidFill>
                <a:latin typeface="Arial" panose="020B0604020202020204" pitchFamily="34" charset="0"/>
                <a:cs typeface="Arial" panose="020B0604020202020204" pitchFamily="34" charset="0"/>
              </a:rPr>
              <a:t>Supporting statistic 2</a:t>
            </a:r>
          </a:p>
          <a:p>
            <a:pPr marL="171450" indent="-171450" defTabSz="534988">
              <a:buFont typeface="Arial" panose="020B0604020202020204" pitchFamily="34" charset="0"/>
              <a:buChar char="•"/>
            </a:pPr>
            <a:r>
              <a:rPr lang="en-US" sz="1200" i="1" dirty="0">
                <a:solidFill>
                  <a:srgbClr val="000000"/>
                </a:solidFill>
                <a:latin typeface="Arial" panose="020B0604020202020204" pitchFamily="34" charset="0"/>
                <a:cs typeface="Arial" panose="020B0604020202020204" pitchFamily="34" charset="0"/>
              </a:rPr>
              <a:t>Supporting statistic 3</a:t>
            </a:r>
          </a:p>
        </p:txBody>
      </p:sp>
      <p:sp>
        <p:nvSpPr>
          <p:cNvPr id="57" name="TextBox 34"/>
          <p:cNvSpPr txBox="1">
            <a:spLocks noChangeArrowheads="1"/>
          </p:cNvSpPr>
          <p:nvPr/>
        </p:nvSpPr>
        <p:spPr bwMode="auto">
          <a:xfrm>
            <a:off x="642301" y="6156195"/>
            <a:ext cx="5410199" cy="276999"/>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i="1" dirty="0">
                <a:solidFill>
                  <a:prstClr val="black"/>
                </a:solidFill>
                <a:latin typeface="Arial" panose="020B0604020202020204" pitchFamily="34" charset="0"/>
                <a:cs typeface="Arial" panose="020B0604020202020204" pitchFamily="34" charset="0"/>
              </a:rPr>
              <a:t>What jobs are important, unsatisfied, and widely held?</a:t>
            </a:r>
          </a:p>
        </p:txBody>
      </p:sp>
      <p:sp>
        <p:nvSpPr>
          <p:cNvPr id="28" name="Rectangle 27"/>
          <p:cNvSpPr/>
          <p:nvPr/>
        </p:nvSpPr>
        <p:spPr>
          <a:xfrm>
            <a:off x="782534" y="1529855"/>
            <a:ext cx="1911399" cy="990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a:solidFill>
                  <a:prstClr val="white"/>
                </a:solidFill>
                <a:latin typeface="Arial" panose="020B0604020202020204" pitchFamily="34" charset="0"/>
                <a:cs typeface="Arial" panose="020B0604020202020204" pitchFamily="34" charset="0"/>
              </a:rPr>
              <a:t>Summary statement</a:t>
            </a:r>
          </a:p>
        </p:txBody>
      </p:sp>
      <p:sp>
        <p:nvSpPr>
          <p:cNvPr id="27" name="TextBox 2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30" name="TextBox 29"/>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5</a:t>
            </a:fld>
            <a:endParaRPr lang="en-US" sz="800" dirty="0">
              <a:solidFill>
                <a:prstClr val="black"/>
              </a:solidFill>
            </a:endParaRPr>
          </a:p>
        </p:txBody>
      </p:sp>
    </p:spTree>
    <p:extLst>
      <p:ext uri="{BB962C8B-B14F-4D97-AF65-F5344CB8AC3E}">
        <p14:creationId xmlns:p14="http://schemas.microsoft.com/office/powerpoint/2010/main" val="186516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6"/>
          <p:cNvSpPr>
            <a:spLocks noChangeArrowheads="1"/>
          </p:cNvSpPr>
          <p:nvPr/>
        </p:nvSpPr>
        <p:spPr bwMode="auto">
          <a:xfrm>
            <a:off x="4622800" y="2737385"/>
            <a:ext cx="3962401" cy="1747827"/>
          </a:xfrm>
          <a:prstGeom prst="rect">
            <a:avLst/>
          </a:prstGeom>
          <a:solidFill>
            <a:schemeClr val="bg1">
              <a:lumMod val="95000"/>
            </a:schemeClr>
          </a:solidFill>
          <a:ln w="9525"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4" name="Rectangle 23"/>
          <p:cNvSpPr/>
          <p:nvPr/>
        </p:nvSpPr>
        <p:spPr>
          <a:xfrm>
            <a:off x="4789372" y="3168252"/>
            <a:ext cx="1203368" cy="119493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a:solidFill>
                  <a:prstClr val="white"/>
                </a:solidFill>
                <a:latin typeface="Arial" panose="020B0604020202020204" pitchFamily="34" charset="0"/>
                <a:cs typeface="Arial" panose="020B0604020202020204" pitchFamily="34" charset="0"/>
              </a:rPr>
              <a:t>Image</a:t>
            </a:r>
          </a:p>
        </p:txBody>
      </p:sp>
      <p:sp>
        <p:nvSpPr>
          <p:cNvPr id="18" name="Rectangle 17"/>
          <p:cNvSpPr>
            <a:spLocks noChangeArrowheads="1"/>
          </p:cNvSpPr>
          <p:nvPr/>
        </p:nvSpPr>
        <p:spPr bwMode="auto">
          <a:xfrm>
            <a:off x="587983"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1" name="Rectangle 20"/>
          <p:cNvSpPr/>
          <p:nvPr/>
        </p:nvSpPr>
        <p:spPr>
          <a:xfrm>
            <a:off x="762590" y="1555948"/>
            <a:ext cx="1447801" cy="9657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a:solidFill>
                  <a:prstClr val="white"/>
                </a:solidFill>
                <a:latin typeface="Arial" panose="020B0604020202020204" pitchFamily="34" charset="0"/>
                <a:cs typeface="Arial" panose="020B0604020202020204" pitchFamily="34" charset="0"/>
              </a:rPr>
              <a:t>Image</a:t>
            </a:r>
          </a:p>
        </p:txBody>
      </p:sp>
      <p:sp>
        <p:nvSpPr>
          <p:cNvPr id="5" name="Rectangle 4"/>
          <p:cNvSpPr/>
          <p:nvPr/>
        </p:nvSpPr>
        <p:spPr>
          <a:xfrm rot="5400000">
            <a:off x="2254931" y="-1771759"/>
            <a:ext cx="555625" cy="506549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63" name="Rectangle 6"/>
          <p:cNvSpPr>
            <a:spLocks noChangeArrowheads="1"/>
          </p:cNvSpPr>
          <p:nvPr/>
        </p:nvSpPr>
        <p:spPr bwMode="auto">
          <a:xfrm>
            <a:off x="569911" y="2737385"/>
            <a:ext cx="3900489" cy="1747827"/>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4" name="Rectangle 7"/>
          <p:cNvSpPr>
            <a:spLocks noChangeArrowheads="1"/>
          </p:cNvSpPr>
          <p:nvPr/>
        </p:nvSpPr>
        <p:spPr bwMode="auto">
          <a:xfrm>
            <a:off x="569911" y="2737385"/>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OVERVIEW OF PRODUCT OR SERVICE</a:t>
            </a:r>
          </a:p>
        </p:txBody>
      </p:sp>
      <p:sp>
        <p:nvSpPr>
          <p:cNvPr id="65" name="Rectangle 8"/>
          <p:cNvSpPr>
            <a:spLocks noChangeArrowheads="1"/>
          </p:cNvSpPr>
          <p:nvPr/>
        </p:nvSpPr>
        <p:spPr bwMode="auto">
          <a:xfrm>
            <a:off x="569911" y="4584341"/>
            <a:ext cx="3900489" cy="1838325"/>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Bef>
                <a:spcPct val="30000"/>
              </a:spcBef>
              <a:spcAft>
                <a:spcPct val="0"/>
              </a:spcAft>
              <a:defRPr/>
            </a:pPr>
            <a:r>
              <a:rPr lang="en-US" sz="1200" b="1" kern="0" dirty="0">
                <a:solidFill>
                  <a:prstClr val="black"/>
                </a:solidFill>
                <a:latin typeface="Arial" panose="020B0604020202020204" pitchFamily="34" charset="0"/>
                <a:ea typeface="ＭＳ Ｐゴシック" charset="0"/>
                <a:cs typeface="Arial" panose="020B0604020202020204" pitchFamily="34" charset="0"/>
              </a:rPr>
              <a:t>Priority jobs fulfilled:</a:t>
            </a:r>
          </a:p>
          <a:p>
            <a:pPr marL="171450" lvl="1" indent="-171450" defTabSz="457200" fontAlgn="base">
              <a:spcBef>
                <a:spcPct val="30000"/>
              </a:spcBef>
              <a:spcAft>
                <a:spcPct val="0"/>
              </a:spcAft>
              <a:buFont typeface="Arial"/>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171450" lvl="1" indent="-171450" defTabSz="457200" fontAlgn="base">
              <a:spcBef>
                <a:spcPct val="30000"/>
              </a:spcBef>
              <a:spcAft>
                <a:spcPct val="0"/>
              </a:spcAft>
              <a:buFont typeface="Arial"/>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0"/>
              </a:spcBef>
              <a:spcAft>
                <a:spcPct val="0"/>
              </a:spcAft>
              <a:buFont typeface="Wingdings" charset="0"/>
              <a:buNone/>
              <a:defRPr/>
            </a:pPr>
            <a:r>
              <a:rPr lang="en-US" sz="1200" b="1" kern="0" dirty="0">
                <a:solidFill>
                  <a:srgbClr val="000000"/>
                </a:solidFill>
                <a:latin typeface="Arial" panose="020B0604020202020204" pitchFamily="34" charset="0"/>
                <a:ea typeface="ＭＳ Ｐゴシック" charset="0"/>
                <a:cs typeface="Arial" panose="020B0604020202020204" pitchFamily="34" charset="0"/>
              </a:rPr>
              <a:t> </a:t>
            </a:r>
          </a:p>
        </p:txBody>
      </p:sp>
      <p:sp>
        <p:nvSpPr>
          <p:cNvPr id="66" name="Rectangle 9"/>
          <p:cNvSpPr>
            <a:spLocks noChangeArrowheads="1"/>
          </p:cNvSpPr>
          <p:nvPr/>
        </p:nvSpPr>
        <p:spPr bwMode="auto">
          <a:xfrm>
            <a:off x="569911" y="4589104"/>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PRODUCT OR SERVICE CHARACTERISTICS</a:t>
            </a:r>
          </a:p>
        </p:txBody>
      </p:sp>
      <p:sp>
        <p:nvSpPr>
          <p:cNvPr id="69" name="Rectangle 13"/>
          <p:cNvSpPr>
            <a:spLocks noChangeArrowheads="1"/>
          </p:cNvSpPr>
          <p:nvPr/>
        </p:nvSpPr>
        <p:spPr bwMode="auto">
          <a:xfrm>
            <a:off x="4622800" y="4589103"/>
            <a:ext cx="3962401" cy="1833563"/>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Bef>
                <a:spcPct val="30000"/>
              </a:spcBef>
              <a:spcAft>
                <a:spcPct val="0"/>
              </a:spcAft>
              <a:defRPr/>
            </a:pPr>
            <a:r>
              <a:rPr lang="en-US" sz="1200" b="1" kern="0" dirty="0">
                <a:solidFill>
                  <a:prstClr val="black"/>
                </a:solidFill>
                <a:latin typeface="Arial" panose="020B0604020202020204" pitchFamily="34" charset="0"/>
                <a:ea typeface="ＭＳ Ｐゴシック" charset="0"/>
                <a:cs typeface="Arial" panose="020B0604020202020204" pitchFamily="34" charset="0"/>
              </a:rPr>
              <a:t>Competitive Comparison:</a:t>
            </a:r>
          </a:p>
          <a:p>
            <a:pPr defTabSz="457200" fontAlgn="base">
              <a:spcBef>
                <a:spcPct val="30000"/>
              </a:spcBef>
              <a:spcAft>
                <a:spcPct val="0"/>
              </a:spcAft>
              <a:defRPr/>
            </a:pP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alternative, the offering is better because:</a:t>
            </a:r>
          </a:p>
          <a:p>
            <a:pPr marL="171450" lvl="1" indent="-171450" defTabSz="457200" fontAlgn="base">
              <a:spcBef>
                <a:spcPct val="30000"/>
              </a:spcBef>
              <a:spcAft>
                <a:spcPts val="600"/>
              </a:spcAft>
              <a:buFont typeface="Arial"/>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defTabSz="457200" fontAlgn="base">
              <a:spcBef>
                <a:spcPct val="30000"/>
              </a:spcBef>
              <a:spcAft>
                <a:spcPct val="0"/>
              </a:spcAft>
              <a:defRPr/>
            </a:pP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alternative, the offering is worse because:</a:t>
            </a:r>
          </a:p>
          <a:p>
            <a:pPr marL="171450" lvl="1" indent="-171450" defTabSz="457200" fontAlgn="base">
              <a:spcBef>
                <a:spcPct val="30000"/>
              </a:spcBef>
              <a:spcAft>
                <a:spcPct val="0"/>
              </a:spcAft>
              <a:buFont typeface="Arial"/>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171450" lvl="1" indent="-171450" defTabSz="457200" fontAlgn="base">
              <a:spcBef>
                <a:spcPct val="30000"/>
              </a:spcBef>
              <a:spcAft>
                <a:spcPct val="0"/>
              </a:spcAft>
              <a:buFont typeface="Arial"/>
              <a:buChar char="•"/>
              <a:defRPr/>
            </a:pP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ct val="0"/>
              </a:spcAft>
              <a:buFont typeface="Arial"/>
              <a:buChar char="•"/>
              <a:defRPr/>
            </a:pP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0"/>
              </a:spcBef>
              <a:spcAft>
                <a:spcPct val="0"/>
              </a:spcAft>
              <a:buFont typeface="Wingdings" charset="0"/>
              <a:buNone/>
              <a:defRPr/>
            </a:pPr>
            <a:r>
              <a:rPr lang="en-US" sz="1100" kern="0" dirty="0">
                <a:solidFill>
                  <a:srgbClr val="000000"/>
                </a:solidFill>
                <a:latin typeface="Arial" panose="020B0604020202020204" pitchFamily="34" charset="0"/>
                <a:ea typeface="ＭＳ Ｐゴシック" charset="0"/>
                <a:cs typeface="Arial" panose="020B0604020202020204" pitchFamily="34" charset="0"/>
              </a:rPr>
              <a:t> </a:t>
            </a:r>
          </a:p>
        </p:txBody>
      </p:sp>
      <p:sp>
        <p:nvSpPr>
          <p:cNvPr id="70" name="Rectangle 14"/>
          <p:cNvSpPr>
            <a:spLocks noChangeArrowheads="1"/>
          </p:cNvSpPr>
          <p:nvPr/>
        </p:nvSpPr>
        <p:spPr bwMode="auto">
          <a:xfrm>
            <a:off x="4622800" y="4589104"/>
            <a:ext cx="3962401"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CUSTOMER TRADE-OFFS</a:t>
            </a:r>
          </a:p>
        </p:txBody>
      </p:sp>
      <p:sp>
        <p:nvSpPr>
          <p:cNvPr id="68" name="Rectangle 12"/>
          <p:cNvSpPr>
            <a:spLocks noChangeArrowheads="1"/>
          </p:cNvSpPr>
          <p:nvPr/>
        </p:nvSpPr>
        <p:spPr bwMode="auto">
          <a:xfrm>
            <a:off x="4622801" y="2737385"/>
            <a:ext cx="3962400"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BUSINESS MODEL HIGHLIGHTS</a:t>
            </a:r>
          </a:p>
        </p:txBody>
      </p:sp>
      <p:sp>
        <p:nvSpPr>
          <p:cNvPr id="19"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20" name="TextBox 19"/>
          <p:cNvSpPr txBox="1"/>
          <p:nvPr/>
        </p:nvSpPr>
        <p:spPr>
          <a:xfrm>
            <a:off x="4572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OFFERING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22" name="Text Box 7"/>
          <p:cNvSpPr txBox="1">
            <a:spLocks noChangeArrowheads="1"/>
          </p:cNvSpPr>
          <p:nvPr/>
        </p:nvSpPr>
        <p:spPr bwMode="auto">
          <a:xfrm>
            <a:off x="587983" y="1143000"/>
            <a:ext cx="7958879"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V1.0 PRODUCT OR SERVICE EXPERIENCE</a:t>
            </a:r>
          </a:p>
        </p:txBody>
      </p:sp>
      <p:sp>
        <p:nvSpPr>
          <p:cNvPr id="29" name="TextBox 28"/>
          <p:cNvSpPr txBox="1"/>
          <p:nvPr/>
        </p:nvSpPr>
        <p:spPr>
          <a:xfrm>
            <a:off x="2235201" y="1524000"/>
            <a:ext cx="6299199" cy="276999"/>
          </a:xfrm>
          <a:prstGeom prst="rect">
            <a:avLst/>
          </a:prstGeom>
          <a:noFill/>
        </p:spPr>
        <p:txBody>
          <a:bodyPr wrap="square" rtlCol="0">
            <a:spAutoFit/>
          </a:bodyPr>
          <a:lstStyle/>
          <a:p>
            <a:pPr defTabSz="457200"/>
            <a:r>
              <a:rPr lang="en-US" sz="1200" i="1" dirty="0">
                <a:solidFill>
                  <a:prstClr val="black"/>
                </a:solidFill>
                <a:latin typeface="Arial" panose="020B0604020202020204" pitchFamily="34" charset="0"/>
                <a:cs typeface="Arial" panose="020B0604020202020204" pitchFamily="34" charset="0"/>
              </a:rPr>
              <a:t>Description of the product or service as initially proposed</a:t>
            </a:r>
          </a:p>
        </p:txBody>
      </p:sp>
      <p:sp>
        <p:nvSpPr>
          <p:cNvPr id="3" name="Rectangle 2"/>
          <p:cNvSpPr/>
          <p:nvPr/>
        </p:nvSpPr>
        <p:spPr>
          <a:xfrm>
            <a:off x="6096000" y="3124200"/>
            <a:ext cx="2590800" cy="997196"/>
          </a:xfrm>
          <a:prstGeom prst="rect">
            <a:avLst/>
          </a:prstGeom>
        </p:spPr>
        <p:txBody>
          <a:bodyPr wrap="square">
            <a:spAutoFit/>
          </a:bodyPr>
          <a:lstStyle/>
          <a:p>
            <a:pPr marL="231775" indent="-231775" defTabSz="457200" fontAlgn="base">
              <a:spcBef>
                <a:spcPct val="30000"/>
              </a:spcBef>
              <a:spcAft>
                <a:spcPct val="0"/>
              </a:spcAft>
              <a:buFontTx/>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25" name="TextBox 24"/>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6</a:t>
            </a:fld>
            <a:endParaRPr lang="en-US" sz="800" dirty="0">
              <a:solidFill>
                <a:prstClr val="black"/>
              </a:solidFill>
            </a:endParaRPr>
          </a:p>
        </p:txBody>
      </p:sp>
    </p:spTree>
    <p:extLst>
      <p:ext uri="{BB962C8B-B14F-4D97-AF65-F5344CB8AC3E}">
        <p14:creationId xmlns:p14="http://schemas.microsoft.com/office/powerpoint/2010/main" val="28720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395070" y="1961121"/>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95070" y="3972297"/>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95070" y="2916775"/>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62165" y="5103102"/>
            <a:ext cx="7375324" cy="0"/>
          </a:xfrm>
          <a:prstGeom prst="line">
            <a:avLst/>
          </a:prstGeom>
          <a:ln>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8470" y="4783152"/>
            <a:ext cx="929798"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Not good enough</a:t>
            </a:r>
          </a:p>
        </p:txBody>
      </p:sp>
      <p:sp>
        <p:nvSpPr>
          <p:cNvPr id="31" name="TextBox 30"/>
          <p:cNvSpPr txBox="1"/>
          <p:nvPr/>
        </p:nvSpPr>
        <p:spPr>
          <a:xfrm>
            <a:off x="398470" y="3701302"/>
            <a:ext cx="820411"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Good enough</a:t>
            </a:r>
          </a:p>
        </p:txBody>
      </p:sp>
      <p:sp>
        <p:nvSpPr>
          <p:cNvPr id="32" name="TextBox 31"/>
          <p:cNvSpPr txBox="1"/>
          <p:nvPr/>
        </p:nvSpPr>
        <p:spPr>
          <a:xfrm>
            <a:off x="398470" y="2778088"/>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Excellent</a:t>
            </a:r>
          </a:p>
        </p:txBody>
      </p:sp>
      <p:sp>
        <p:nvSpPr>
          <p:cNvPr id="33" name="TextBox 32"/>
          <p:cNvSpPr txBox="1"/>
          <p:nvPr/>
        </p:nvSpPr>
        <p:spPr>
          <a:xfrm>
            <a:off x="398470" y="1842125"/>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Overshot</a:t>
            </a:r>
          </a:p>
        </p:txBody>
      </p:sp>
      <p:sp>
        <p:nvSpPr>
          <p:cNvPr id="34" name="TextBox 33"/>
          <p:cNvSpPr txBox="1">
            <a:spLocks noChangeArrowheads="1"/>
          </p:cNvSpPr>
          <p:nvPr/>
        </p:nvSpPr>
        <p:spPr bwMode="auto">
          <a:xfrm>
            <a:off x="1162165" y="5183090"/>
            <a:ext cx="1242160"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a:t>
            </a:r>
          </a:p>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Feature A</a:t>
            </a:r>
          </a:p>
        </p:txBody>
      </p:sp>
      <p:sp>
        <p:nvSpPr>
          <p:cNvPr id="47" name="TextBox 46"/>
          <p:cNvSpPr txBox="1">
            <a:spLocks noChangeArrowheads="1"/>
          </p:cNvSpPr>
          <p:nvPr/>
        </p:nvSpPr>
        <p:spPr bwMode="auto">
          <a:xfrm>
            <a:off x="2436673" y="5183090"/>
            <a:ext cx="1009255"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B</a:t>
            </a:r>
          </a:p>
        </p:txBody>
      </p:sp>
      <p:sp>
        <p:nvSpPr>
          <p:cNvPr id="48" name="TextBox 47"/>
          <p:cNvSpPr txBox="1">
            <a:spLocks noChangeArrowheads="1"/>
          </p:cNvSpPr>
          <p:nvPr/>
        </p:nvSpPr>
        <p:spPr bwMode="auto">
          <a:xfrm>
            <a:off x="3478276" y="5183090"/>
            <a:ext cx="918681" cy="380352"/>
          </a:xfrm>
          <a:prstGeom prst="rect">
            <a:avLst/>
          </a:prstGeom>
          <a:noFill/>
          <a:ln w="9525">
            <a:noFill/>
            <a:miter lim="800000"/>
            <a:headEnd/>
            <a:tailEnd/>
          </a:ln>
        </p:spPr>
        <p:txBody>
          <a:bodyPr wrap="square"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C</a:t>
            </a:r>
          </a:p>
        </p:txBody>
      </p:sp>
      <p:sp>
        <p:nvSpPr>
          <p:cNvPr id="49" name="TextBox 48"/>
          <p:cNvSpPr txBox="1">
            <a:spLocks noChangeArrowheads="1"/>
          </p:cNvSpPr>
          <p:nvPr/>
        </p:nvSpPr>
        <p:spPr bwMode="auto">
          <a:xfrm>
            <a:off x="6564266" y="5183090"/>
            <a:ext cx="931620"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F</a:t>
            </a:r>
          </a:p>
        </p:txBody>
      </p:sp>
      <p:sp>
        <p:nvSpPr>
          <p:cNvPr id="50" name="TextBox 49"/>
          <p:cNvSpPr txBox="1">
            <a:spLocks noChangeArrowheads="1"/>
          </p:cNvSpPr>
          <p:nvPr/>
        </p:nvSpPr>
        <p:spPr bwMode="auto">
          <a:xfrm>
            <a:off x="5470907" y="5183090"/>
            <a:ext cx="1061012"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E</a:t>
            </a:r>
          </a:p>
        </p:txBody>
      </p:sp>
      <p:sp>
        <p:nvSpPr>
          <p:cNvPr id="51" name="TextBox 50"/>
          <p:cNvSpPr txBox="1">
            <a:spLocks noChangeArrowheads="1"/>
          </p:cNvSpPr>
          <p:nvPr/>
        </p:nvSpPr>
        <p:spPr bwMode="auto">
          <a:xfrm>
            <a:off x="7528234" y="5183090"/>
            <a:ext cx="1242160"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a:t>
            </a:r>
          </a:p>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Feature G</a:t>
            </a:r>
          </a:p>
        </p:txBody>
      </p:sp>
      <p:sp>
        <p:nvSpPr>
          <p:cNvPr id="56" name="TextBox 55"/>
          <p:cNvSpPr txBox="1">
            <a:spLocks noChangeArrowheads="1"/>
          </p:cNvSpPr>
          <p:nvPr/>
        </p:nvSpPr>
        <p:spPr bwMode="auto">
          <a:xfrm>
            <a:off x="4429304" y="5183090"/>
            <a:ext cx="1009255"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D</a:t>
            </a:r>
          </a:p>
        </p:txBody>
      </p:sp>
      <p:sp>
        <p:nvSpPr>
          <p:cNvPr id="57" name="TextBox 28"/>
          <p:cNvSpPr txBox="1">
            <a:spLocks noChangeArrowheads="1"/>
          </p:cNvSpPr>
          <p:nvPr/>
        </p:nvSpPr>
        <p:spPr bwMode="auto">
          <a:xfrm>
            <a:off x="4847092" y="1447904"/>
            <a:ext cx="1748041" cy="237819"/>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Competitor X Product/Service</a:t>
            </a:r>
          </a:p>
        </p:txBody>
      </p:sp>
      <p:sp>
        <p:nvSpPr>
          <p:cNvPr id="58" name="TextBox 29"/>
          <p:cNvSpPr txBox="1">
            <a:spLocks noChangeArrowheads="1"/>
          </p:cNvSpPr>
          <p:nvPr/>
        </p:nvSpPr>
        <p:spPr bwMode="auto">
          <a:xfrm>
            <a:off x="2933288" y="1447904"/>
            <a:ext cx="2121617" cy="237819"/>
          </a:xfrm>
          <a:prstGeom prst="rect">
            <a:avLst/>
          </a:prstGeom>
          <a:noFill/>
          <a:ln w="9525">
            <a:noFill/>
            <a:miter lim="800000"/>
            <a:headEnd/>
            <a:tailEnd/>
          </a:ln>
        </p:spPr>
        <p:txBody>
          <a:bodyPr wrap="squar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Compensating Behavior 1*</a:t>
            </a:r>
          </a:p>
        </p:txBody>
      </p:sp>
      <p:sp>
        <p:nvSpPr>
          <p:cNvPr id="59" name="TextBox 58"/>
          <p:cNvSpPr txBox="1">
            <a:spLocks noChangeArrowheads="1"/>
          </p:cNvSpPr>
          <p:nvPr/>
        </p:nvSpPr>
        <p:spPr bwMode="auto">
          <a:xfrm>
            <a:off x="1396156" y="1447800"/>
            <a:ext cx="1255115" cy="237819"/>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Our Product/Service</a:t>
            </a:r>
          </a:p>
        </p:txBody>
      </p:sp>
      <p:sp>
        <p:nvSpPr>
          <p:cNvPr id="60" name="Rectangle 59"/>
          <p:cNvSpPr/>
          <p:nvPr/>
        </p:nvSpPr>
        <p:spPr>
          <a:xfrm>
            <a:off x="1281865" y="1482430"/>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1" name="Oval 60"/>
          <p:cNvSpPr/>
          <p:nvPr/>
        </p:nvSpPr>
        <p:spPr>
          <a:xfrm>
            <a:off x="4737379" y="1483856"/>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2" name="Oval 61"/>
          <p:cNvSpPr/>
          <p:nvPr/>
        </p:nvSpPr>
        <p:spPr>
          <a:xfrm>
            <a:off x="1705610" y="3903289"/>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3" name="Rectangle 62"/>
          <p:cNvSpPr/>
          <p:nvPr/>
        </p:nvSpPr>
        <p:spPr>
          <a:xfrm>
            <a:off x="1705610" y="4383214"/>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4" name="Rectangle 63"/>
          <p:cNvSpPr/>
          <p:nvPr/>
        </p:nvSpPr>
        <p:spPr>
          <a:xfrm>
            <a:off x="2937520" y="5023115"/>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5" name="Rectangle 64"/>
          <p:cNvSpPr/>
          <p:nvPr/>
        </p:nvSpPr>
        <p:spPr>
          <a:xfrm>
            <a:off x="3879390" y="5023115"/>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6" name="Rectangle 65"/>
          <p:cNvSpPr/>
          <p:nvPr/>
        </p:nvSpPr>
        <p:spPr>
          <a:xfrm>
            <a:off x="4916677" y="2863450"/>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7" name="Rectangle 66"/>
          <p:cNvSpPr/>
          <p:nvPr/>
        </p:nvSpPr>
        <p:spPr>
          <a:xfrm>
            <a:off x="5820264" y="3423363"/>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8" name="Rectangle 67"/>
          <p:cNvSpPr/>
          <p:nvPr/>
        </p:nvSpPr>
        <p:spPr>
          <a:xfrm>
            <a:off x="6907154" y="3423363"/>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9" name="Rectangle 68"/>
          <p:cNvSpPr/>
          <p:nvPr/>
        </p:nvSpPr>
        <p:spPr>
          <a:xfrm>
            <a:off x="7994044" y="4383214"/>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cxnSp>
        <p:nvCxnSpPr>
          <p:cNvPr id="70" name="Straight Connector 91"/>
          <p:cNvCxnSpPr>
            <a:cxnSpLocks noChangeShapeType="1"/>
            <a:stCxn id="63" idx="3"/>
            <a:endCxn id="64" idx="1"/>
          </p:cNvCxnSpPr>
          <p:nvPr/>
        </p:nvCxnSpPr>
        <p:spPr bwMode="auto">
          <a:xfrm>
            <a:off x="1860880" y="4463202"/>
            <a:ext cx="1076640" cy="639901"/>
          </a:xfrm>
          <a:prstGeom prst="line">
            <a:avLst/>
          </a:prstGeom>
          <a:noFill/>
          <a:ln w="9525" algn="ctr">
            <a:solidFill>
              <a:srgbClr val="4A7EBB"/>
            </a:solidFill>
            <a:round/>
            <a:headEnd/>
            <a:tailEnd/>
          </a:ln>
        </p:spPr>
      </p:cxnSp>
      <p:cxnSp>
        <p:nvCxnSpPr>
          <p:cNvPr id="71" name="Straight Connector 93"/>
          <p:cNvCxnSpPr>
            <a:cxnSpLocks noChangeShapeType="1"/>
            <a:stCxn id="64" idx="3"/>
            <a:endCxn id="65" idx="1"/>
          </p:cNvCxnSpPr>
          <p:nvPr/>
        </p:nvCxnSpPr>
        <p:spPr bwMode="auto">
          <a:xfrm>
            <a:off x="3092790" y="5103102"/>
            <a:ext cx="786599" cy="0"/>
          </a:xfrm>
          <a:prstGeom prst="line">
            <a:avLst/>
          </a:prstGeom>
          <a:noFill/>
          <a:ln w="9525" algn="ctr">
            <a:solidFill>
              <a:srgbClr val="4A7EBB"/>
            </a:solidFill>
            <a:round/>
            <a:headEnd/>
            <a:tailEnd/>
          </a:ln>
        </p:spPr>
      </p:cxnSp>
      <p:cxnSp>
        <p:nvCxnSpPr>
          <p:cNvPr id="72" name="Straight Connector 71"/>
          <p:cNvCxnSpPr>
            <a:stCxn id="65" idx="3"/>
            <a:endCxn id="66" idx="1"/>
          </p:cNvCxnSpPr>
          <p:nvPr/>
        </p:nvCxnSpPr>
        <p:spPr>
          <a:xfrm flipV="1">
            <a:off x="4034660" y="2943438"/>
            <a:ext cx="882017" cy="2159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99"/>
          <p:cNvCxnSpPr>
            <a:cxnSpLocks noChangeShapeType="1"/>
            <a:stCxn id="66" idx="3"/>
            <a:endCxn id="67" idx="1"/>
          </p:cNvCxnSpPr>
          <p:nvPr/>
        </p:nvCxnSpPr>
        <p:spPr bwMode="auto">
          <a:xfrm>
            <a:off x="5071947" y="2943438"/>
            <a:ext cx="748317" cy="559913"/>
          </a:xfrm>
          <a:prstGeom prst="line">
            <a:avLst/>
          </a:prstGeom>
          <a:noFill/>
          <a:ln w="9525" algn="ctr">
            <a:solidFill>
              <a:srgbClr val="4A7EBB"/>
            </a:solidFill>
            <a:round/>
            <a:headEnd/>
            <a:tailEnd/>
          </a:ln>
        </p:spPr>
      </p:cxnSp>
      <p:cxnSp>
        <p:nvCxnSpPr>
          <p:cNvPr id="74" name="Straight Connector 103"/>
          <p:cNvCxnSpPr>
            <a:cxnSpLocks noChangeShapeType="1"/>
            <a:stCxn id="68" idx="1"/>
            <a:endCxn id="67" idx="3"/>
          </p:cNvCxnSpPr>
          <p:nvPr/>
        </p:nvCxnSpPr>
        <p:spPr bwMode="auto">
          <a:xfrm flipH="1">
            <a:off x="5988474" y="3503351"/>
            <a:ext cx="905742" cy="0"/>
          </a:xfrm>
          <a:prstGeom prst="line">
            <a:avLst/>
          </a:prstGeom>
          <a:noFill/>
          <a:ln w="9525" algn="ctr">
            <a:solidFill>
              <a:srgbClr val="4A7EBB"/>
            </a:solidFill>
            <a:round/>
            <a:headEnd/>
            <a:tailEnd/>
          </a:ln>
        </p:spPr>
      </p:cxnSp>
      <p:cxnSp>
        <p:nvCxnSpPr>
          <p:cNvPr id="75" name="Straight Connector 74"/>
          <p:cNvCxnSpPr>
            <a:cxnSpLocks noChangeShapeType="1"/>
            <a:stCxn id="69" idx="1"/>
            <a:endCxn id="68" idx="3"/>
          </p:cNvCxnSpPr>
          <p:nvPr/>
        </p:nvCxnSpPr>
        <p:spPr bwMode="auto">
          <a:xfrm flipH="1" flipV="1">
            <a:off x="7062424" y="3503351"/>
            <a:ext cx="931620" cy="959851"/>
          </a:xfrm>
          <a:prstGeom prst="line">
            <a:avLst/>
          </a:prstGeom>
          <a:noFill/>
          <a:ln w="9525" algn="ctr">
            <a:solidFill>
              <a:srgbClr val="4A7EBB"/>
            </a:solidFill>
            <a:round/>
            <a:headEnd/>
            <a:tailEnd/>
          </a:ln>
        </p:spPr>
      </p:cxnSp>
      <p:sp>
        <p:nvSpPr>
          <p:cNvPr id="76" name="Oval 75"/>
          <p:cNvSpPr/>
          <p:nvPr/>
        </p:nvSpPr>
        <p:spPr>
          <a:xfrm>
            <a:off x="1705610" y="2863450"/>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77" name="Oval 76"/>
          <p:cNvSpPr/>
          <p:nvPr/>
        </p:nvSpPr>
        <p:spPr>
          <a:xfrm>
            <a:off x="2859885" y="3903289"/>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78" name="Oval 77"/>
          <p:cNvSpPr/>
          <p:nvPr/>
        </p:nvSpPr>
        <p:spPr>
          <a:xfrm>
            <a:off x="4888645" y="4256436"/>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79" name="Oval 78"/>
          <p:cNvSpPr/>
          <p:nvPr/>
        </p:nvSpPr>
        <p:spPr>
          <a:xfrm>
            <a:off x="5820264" y="4223239"/>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80" name="Oval 79"/>
          <p:cNvSpPr/>
          <p:nvPr/>
        </p:nvSpPr>
        <p:spPr>
          <a:xfrm>
            <a:off x="3879389" y="3503351"/>
            <a:ext cx="168209"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81" name="Oval 80"/>
          <p:cNvSpPr/>
          <p:nvPr/>
        </p:nvSpPr>
        <p:spPr>
          <a:xfrm>
            <a:off x="6907154" y="5023115"/>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82" name="Oval 81"/>
          <p:cNvSpPr/>
          <p:nvPr/>
        </p:nvSpPr>
        <p:spPr>
          <a:xfrm>
            <a:off x="8061430" y="2863450"/>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cxnSp>
        <p:nvCxnSpPr>
          <p:cNvPr id="83" name="Straight Connector 117"/>
          <p:cNvCxnSpPr>
            <a:cxnSpLocks noChangeShapeType="1"/>
            <a:stCxn id="76" idx="5"/>
          </p:cNvCxnSpPr>
          <p:nvPr/>
        </p:nvCxnSpPr>
        <p:spPr bwMode="auto">
          <a:xfrm>
            <a:off x="1838141" y="2999998"/>
            <a:ext cx="1021744" cy="945637"/>
          </a:xfrm>
          <a:prstGeom prst="line">
            <a:avLst/>
          </a:prstGeom>
          <a:noFill/>
          <a:ln w="9525" algn="ctr">
            <a:solidFill>
              <a:schemeClr val="accent5">
                <a:lumMod val="75000"/>
              </a:schemeClr>
            </a:solidFill>
            <a:prstDash val="sysDot"/>
            <a:round/>
            <a:headEnd/>
            <a:tailEnd/>
          </a:ln>
        </p:spPr>
      </p:cxnSp>
      <p:cxnSp>
        <p:nvCxnSpPr>
          <p:cNvPr id="84" name="Straight Connector 119"/>
          <p:cNvCxnSpPr>
            <a:cxnSpLocks noChangeShapeType="1"/>
            <a:endCxn id="80" idx="0"/>
          </p:cNvCxnSpPr>
          <p:nvPr/>
        </p:nvCxnSpPr>
        <p:spPr bwMode="auto">
          <a:xfrm flipV="1">
            <a:off x="3015155" y="3503351"/>
            <a:ext cx="948339" cy="442284"/>
          </a:xfrm>
          <a:prstGeom prst="line">
            <a:avLst/>
          </a:prstGeom>
          <a:noFill/>
          <a:ln w="9525" algn="ctr">
            <a:solidFill>
              <a:schemeClr val="accent5">
                <a:lumMod val="75000"/>
              </a:schemeClr>
            </a:solidFill>
            <a:prstDash val="sysDot"/>
            <a:round/>
            <a:headEnd/>
            <a:tailEnd/>
          </a:ln>
        </p:spPr>
      </p:cxnSp>
      <p:cxnSp>
        <p:nvCxnSpPr>
          <p:cNvPr id="85" name="Straight Connector 122"/>
          <p:cNvCxnSpPr>
            <a:cxnSpLocks noChangeShapeType="1"/>
            <a:stCxn id="78" idx="1"/>
          </p:cNvCxnSpPr>
          <p:nvPr/>
        </p:nvCxnSpPr>
        <p:spPr bwMode="auto">
          <a:xfrm flipH="1" flipV="1">
            <a:off x="4047599" y="3616534"/>
            <a:ext cx="863690" cy="649899"/>
          </a:xfrm>
          <a:prstGeom prst="line">
            <a:avLst/>
          </a:prstGeom>
          <a:noFill/>
          <a:ln w="9525" algn="ctr">
            <a:solidFill>
              <a:schemeClr val="accent5">
                <a:lumMod val="75000"/>
              </a:schemeClr>
            </a:solidFill>
            <a:prstDash val="sysDot"/>
            <a:round/>
            <a:headEnd/>
            <a:tailEnd/>
          </a:ln>
        </p:spPr>
      </p:cxnSp>
      <p:cxnSp>
        <p:nvCxnSpPr>
          <p:cNvPr id="86" name="Straight Connector 85"/>
          <p:cNvCxnSpPr>
            <a:cxnSpLocks noChangeShapeType="1"/>
            <a:stCxn id="79" idx="2"/>
            <a:endCxn id="78" idx="6"/>
          </p:cNvCxnSpPr>
          <p:nvPr/>
        </p:nvCxnSpPr>
        <p:spPr bwMode="auto">
          <a:xfrm flipH="1">
            <a:off x="5043915" y="4303227"/>
            <a:ext cx="776349" cy="33197"/>
          </a:xfrm>
          <a:prstGeom prst="line">
            <a:avLst/>
          </a:prstGeom>
          <a:noFill/>
          <a:ln w="9525" algn="ctr">
            <a:solidFill>
              <a:schemeClr val="accent5">
                <a:lumMod val="75000"/>
              </a:schemeClr>
            </a:solidFill>
            <a:prstDash val="sysDot"/>
            <a:round/>
            <a:headEnd/>
            <a:tailEnd/>
          </a:ln>
        </p:spPr>
      </p:cxnSp>
      <p:cxnSp>
        <p:nvCxnSpPr>
          <p:cNvPr id="87" name="Straight Connector 86"/>
          <p:cNvCxnSpPr>
            <a:cxnSpLocks noChangeShapeType="1"/>
            <a:stCxn id="81" idx="7"/>
            <a:endCxn id="79" idx="6"/>
          </p:cNvCxnSpPr>
          <p:nvPr/>
        </p:nvCxnSpPr>
        <p:spPr bwMode="auto">
          <a:xfrm flipH="1" flipV="1">
            <a:off x="5975534" y="4303227"/>
            <a:ext cx="1064151" cy="743316"/>
          </a:xfrm>
          <a:prstGeom prst="line">
            <a:avLst/>
          </a:prstGeom>
          <a:noFill/>
          <a:ln w="9525" algn="ctr">
            <a:solidFill>
              <a:schemeClr val="accent5">
                <a:lumMod val="75000"/>
              </a:schemeClr>
            </a:solidFill>
            <a:prstDash val="sysDot"/>
            <a:round/>
            <a:headEnd/>
            <a:tailEnd/>
          </a:ln>
        </p:spPr>
      </p:cxnSp>
      <p:cxnSp>
        <p:nvCxnSpPr>
          <p:cNvPr id="88" name="Straight Connector 87"/>
          <p:cNvCxnSpPr>
            <a:cxnSpLocks noChangeShapeType="1"/>
            <a:stCxn id="82" idx="2"/>
            <a:endCxn id="81" idx="0"/>
          </p:cNvCxnSpPr>
          <p:nvPr/>
        </p:nvCxnSpPr>
        <p:spPr bwMode="auto">
          <a:xfrm flipH="1">
            <a:off x="6984789" y="2943438"/>
            <a:ext cx="1076640" cy="2079677"/>
          </a:xfrm>
          <a:prstGeom prst="line">
            <a:avLst/>
          </a:prstGeom>
          <a:noFill/>
          <a:ln w="9525" algn="ctr">
            <a:solidFill>
              <a:schemeClr val="accent5">
                <a:lumMod val="75000"/>
              </a:schemeClr>
            </a:solidFill>
            <a:prstDash val="sysDot"/>
            <a:round/>
            <a:headEnd/>
            <a:tailEnd/>
          </a:ln>
        </p:spPr>
      </p:cxnSp>
      <p:sp>
        <p:nvSpPr>
          <p:cNvPr id="89" name="Oval 88"/>
          <p:cNvSpPr/>
          <p:nvPr/>
        </p:nvSpPr>
        <p:spPr>
          <a:xfrm>
            <a:off x="2859885" y="278346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0" name="Oval 89"/>
          <p:cNvSpPr/>
          <p:nvPr/>
        </p:nvSpPr>
        <p:spPr>
          <a:xfrm>
            <a:off x="3879390" y="278346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1" name="Oval 90"/>
          <p:cNvSpPr/>
          <p:nvPr/>
        </p:nvSpPr>
        <p:spPr>
          <a:xfrm>
            <a:off x="4888645" y="4044185"/>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2" name="Oval 91"/>
          <p:cNvSpPr/>
          <p:nvPr/>
        </p:nvSpPr>
        <p:spPr>
          <a:xfrm>
            <a:off x="5820264" y="3903289"/>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3" name="Oval 92"/>
          <p:cNvSpPr/>
          <p:nvPr/>
        </p:nvSpPr>
        <p:spPr>
          <a:xfrm>
            <a:off x="6907154" y="3983276"/>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4" name="Oval 93"/>
          <p:cNvSpPr/>
          <p:nvPr/>
        </p:nvSpPr>
        <p:spPr>
          <a:xfrm>
            <a:off x="7994044" y="2863450"/>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5" name="Oval 94"/>
          <p:cNvSpPr/>
          <p:nvPr/>
        </p:nvSpPr>
        <p:spPr>
          <a:xfrm>
            <a:off x="2801362" y="1483855"/>
            <a:ext cx="177909" cy="18288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cxnSp>
        <p:nvCxnSpPr>
          <p:cNvPr id="96" name="Straight Connector 95"/>
          <p:cNvCxnSpPr>
            <a:endCxn id="89" idx="3"/>
          </p:cNvCxnSpPr>
          <p:nvPr/>
        </p:nvCxnSpPr>
        <p:spPr>
          <a:xfrm flipV="1">
            <a:off x="1860880" y="2920010"/>
            <a:ext cx="1021744" cy="10256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7"/>
          <p:cNvCxnSpPr>
            <a:cxnSpLocks noChangeShapeType="1"/>
            <a:stCxn id="90" idx="2"/>
            <a:endCxn id="89" idx="6"/>
          </p:cNvCxnSpPr>
          <p:nvPr/>
        </p:nvCxnSpPr>
        <p:spPr bwMode="auto">
          <a:xfrm rot="10800000">
            <a:off x="3015155" y="2863450"/>
            <a:ext cx="864234" cy="0"/>
          </a:xfrm>
          <a:prstGeom prst="line">
            <a:avLst/>
          </a:prstGeom>
          <a:noFill/>
          <a:ln w="9525" algn="ctr">
            <a:solidFill>
              <a:srgbClr val="E46C0A"/>
            </a:solidFill>
            <a:round/>
            <a:headEnd/>
            <a:tailEnd/>
          </a:ln>
        </p:spPr>
      </p:cxnSp>
      <p:cxnSp>
        <p:nvCxnSpPr>
          <p:cNvPr id="98" name="Straight Connector 101"/>
          <p:cNvCxnSpPr>
            <a:cxnSpLocks noChangeShapeType="1"/>
            <a:stCxn id="91" idx="2"/>
            <a:endCxn id="90" idx="6"/>
          </p:cNvCxnSpPr>
          <p:nvPr/>
        </p:nvCxnSpPr>
        <p:spPr bwMode="auto">
          <a:xfrm flipH="1" flipV="1">
            <a:off x="4034660" y="2863451"/>
            <a:ext cx="853985" cy="1260722"/>
          </a:xfrm>
          <a:prstGeom prst="line">
            <a:avLst/>
          </a:prstGeom>
          <a:noFill/>
          <a:ln w="9525" algn="ctr">
            <a:solidFill>
              <a:srgbClr val="E46C0A"/>
            </a:solidFill>
            <a:round/>
            <a:headEnd/>
            <a:tailEnd/>
          </a:ln>
        </p:spPr>
      </p:cxnSp>
      <p:cxnSp>
        <p:nvCxnSpPr>
          <p:cNvPr id="99" name="Straight Connector 105"/>
          <p:cNvCxnSpPr>
            <a:cxnSpLocks noChangeShapeType="1"/>
            <a:stCxn id="92" idx="2"/>
            <a:endCxn id="91" idx="6"/>
          </p:cNvCxnSpPr>
          <p:nvPr/>
        </p:nvCxnSpPr>
        <p:spPr bwMode="auto">
          <a:xfrm flipH="1">
            <a:off x="5043915" y="3983277"/>
            <a:ext cx="776349" cy="140896"/>
          </a:xfrm>
          <a:prstGeom prst="line">
            <a:avLst/>
          </a:prstGeom>
          <a:noFill/>
          <a:ln w="9525" algn="ctr">
            <a:solidFill>
              <a:srgbClr val="E46C0A"/>
            </a:solidFill>
            <a:round/>
            <a:headEnd/>
            <a:tailEnd/>
          </a:ln>
        </p:spPr>
      </p:cxnSp>
      <p:cxnSp>
        <p:nvCxnSpPr>
          <p:cNvPr id="100" name="Straight Connector 116"/>
          <p:cNvCxnSpPr>
            <a:cxnSpLocks noChangeShapeType="1"/>
            <a:stCxn id="93" idx="3"/>
            <a:endCxn id="92" idx="6"/>
          </p:cNvCxnSpPr>
          <p:nvPr/>
        </p:nvCxnSpPr>
        <p:spPr bwMode="auto">
          <a:xfrm flipH="1" flipV="1">
            <a:off x="5988474" y="3983276"/>
            <a:ext cx="941325" cy="149977"/>
          </a:xfrm>
          <a:prstGeom prst="line">
            <a:avLst/>
          </a:prstGeom>
          <a:noFill/>
          <a:ln w="9525" algn="ctr">
            <a:solidFill>
              <a:srgbClr val="E46C0A"/>
            </a:solidFill>
            <a:round/>
            <a:headEnd/>
            <a:tailEnd/>
          </a:ln>
        </p:spPr>
      </p:cxnSp>
      <p:cxnSp>
        <p:nvCxnSpPr>
          <p:cNvPr id="101" name="Straight Connector 121"/>
          <p:cNvCxnSpPr>
            <a:cxnSpLocks noChangeShapeType="1"/>
            <a:stCxn id="93" idx="6"/>
            <a:endCxn id="94" idx="2"/>
          </p:cNvCxnSpPr>
          <p:nvPr/>
        </p:nvCxnSpPr>
        <p:spPr bwMode="auto">
          <a:xfrm flipV="1">
            <a:off x="7062424" y="2943438"/>
            <a:ext cx="931620" cy="1119826"/>
          </a:xfrm>
          <a:prstGeom prst="line">
            <a:avLst/>
          </a:prstGeom>
          <a:noFill/>
          <a:ln w="9525" algn="ctr">
            <a:solidFill>
              <a:srgbClr val="E46C0A"/>
            </a:solidFill>
            <a:round/>
            <a:headEnd/>
            <a:tailEnd/>
          </a:ln>
        </p:spPr>
      </p:cxnSp>
      <p:sp>
        <p:nvSpPr>
          <p:cNvPr id="102" name="TextBox 28"/>
          <p:cNvSpPr txBox="1">
            <a:spLocks noChangeArrowheads="1"/>
          </p:cNvSpPr>
          <p:nvPr/>
        </p:nvSpPr>
        <p:spPr bwMode="auto">
          <a:xfrm>
            <a:off x="6806860" y="1447904"/>
            <a:ext cx="1742102" cy="237819"/>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Competitor Z Product/Service</a:t>
            </a:r>
          </a:p>
        </p:txBody>
      </p:sp>
      <p:sp>
        <p:nvSpPr>
          <p:cNvPr id="103" name="Isosceles Triangle 102"/>
          <p:cNvSpPr>
            <a:spLocks noChangeAspect="1"/>
          </p:cNvSpPr>
          <p:nvPr/>
        </p:nvSpPr>
        <p:spPr>
          <a:xfrm>
            <a:off x="6682766" y="1486297"/>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04" name="Isosceles Triangle 103"/>
          <p:cNvSpPr>
            <a:spLocks noChangeAspect="1"/>
          </p:cNvSpPr>
          <p:nvPr/>
        </p:nvSpPr>
        <p:spPr>
          <a:xfrm>
            <a:off x="1705610" y="191621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05" name="Isosceles Triangle 104"/>
          <p:cNvSpPr>
            <a:spLocks noChangeAspect="1"/>
          </p:cNvSpPr>
          <p:nvPr/>
        </p:nvSpPr>
        <p:spPr>
          <a:xfrm>
            <a:off x="2683047" y="2765643"/>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08" name="Isosceles Triangle 107"/>
          <p:cNvSpPr>
            <a:spLocks noChangeAspect="1"/>
          </p:cNvSpPr>
          <p:nvPr/>
        </p:nvSpPr>
        <p:spPr>
          <a:xfrm>
            <a:off x="5792945" y="284055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10" name="Isosceles Triangle 109"/>
          <p:cNvSpPr>
            <a:spLocks noChangeAspect="1"/>
          </p:cNvSpPr>
          <p:nvPr/>
        </p:nvSpPr>
        <p:spPr>
          <a:xfrm>
            <a:off x="7962226" y="499951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cxnSp>
        <p:nvCxnSpPr>
          <p:cNvPr id="111" name="Straight Connector 110"/>
          <p:cNvCxnSpPr>
            <a:stCxn id="104" idx="4"/>
            <a:endCxn id="105" idx="1"/>
          </p:cNvCxnSpPr>
          <p:nvPr/>
        </p:nvCxnSpPr>
        <p:spPr>
          <a:xfrm>
            <a:off x="1882449" y="2068658"/>
            <a:ext cx="844808" cy="773209"/>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105" idx="5"/>
            <a:endCxn id="106" idx="2"/>
          </p:cNvCxnSpPr>
          <p:nvPr/>
        </p:nvCxnSpPr>
        <p:spPr>
          <a:xfrm flipV="1">
            <a:off x="2815676" y="2063224"/>
            <a:ext cx="1090000" cy="778643"/>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038304" y="2030919"/>
            <a:ext cx="918065" cy="1872370"/>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endCxn id="108" idx="2"/>
          </p:cNvCxnSpPr>
          <p:nvPr/>
        </p:nvCxnSpPr>
        <p:spPr>
          <a:xfrm flipV="1">
            <a:off x="4949528" y="2992997"/>
            <a:ext cx="843417" cy="876413"/>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08" idx="5"/>
          </p:cNvCxnSpPr>
          <p:nvPr/>
        </p:nvCxnSpPr>
        <p:spPr>
          <a:xfrm>
            <a:off x="5925574" y="2916775"/>
            <a:ext cx="1119542" cy="8657"/>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09" idx="5"/>
            <a:endCxn id="110" idx="0"/>
          </p:cNvCxnSpPr>
          <p:nvPr/>
        </p:nvCxnSpPr>
        <p:spPr>
          <a:xfrm>
            <a:off x="7000170" y="2916775"/>
            <a:ext cx="1050476" cy="2082736"/>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09" name="Isosceles Triangle 108"/>
          <p:cNvSpPr>
            <a:spLocks noChangeAspect="1"/>
          </p:cNvSpPr>
          <p:nvPr/>
        </p:nvSpPr>
        <p:spPr>
          <a:xfrm>
            <a:off x="6867541" y="284055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19" name="Rectangle 4"/>
          <p:cNvSpPr>
            <a:spLocks noChangeArrowheads="1"/>
          </p:cNvSpPr>
          <p:nvPr/>
        </p:nvSpPr>
        <p:spPr bwMode="auto">
          <a:xfrm>
            <a:off x="354012" y="5865638"/>
            <a:ext cx="8637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fontAlgn="base">
              <a:spcBef>
                <a:spcPct val="0"/>
              </a:spcBef>
              <a:spcAft>
                <a:spcPct val="0"/>
              </a:spcAft>
            </a:pPr>
            <a:r>
              <a:rPr lang="en-US" sz="1200" b="1" dirty="0">
                <a:solidFill>
                  <a:srgbClr val="468272"/>
                </a:solidFill>
                <a:latin typeface="Arial" panose="020B0604020202020204" pitchFamily="34" charset="0"/>
                <a:ea typeface="ＭＳ Ｐゴシック" charset="0"/>
                <a:cs typeface="Arial" panose="020B0604020202020204" pitchFamily="34" charset="0"/>
              </a:rPr>
              <a:t>Describe how you plan to defend your offering from these competitors: </a:t>
            </a:r>
            <a:r>
              <a:rPr lang="en-US" sz="1200" dirty="0">
                <a:solidFill>
                  <a:srgbClr val="468272"/>
                </a:solidFill>
                <a:latin typeface="Arial" panose="020B0604020202020204" pitchFamily="34" charset="0"/>
                <a:ea typeface="ＭＳ Ｐゴシック" charset="0"/>
                <a:cs typeface="Arial" panose="020B0604020202020204" pitchFamily="34" charset="0"/>
              </a:rPr>
              <a:t>XXX</a:t>
            </a:r>
            <a:endParaRPr lang="en-US" sz="1200" b="1" i="1" dirty="0">
              <a:solidFill>
                <a:srgbClr val="468272"/>
              </a:solidFill>
              <a:latin typeface="Arial" panose="020B0604020202020204" pitchFamily="34" charset="0"/>
              <a:ea typeface="ＭＳ Ｐゴシック" charset="0"/>
              <a:cs typeface="Arial" panose="020B0604020202020204" pitchFamily="34" charset="0"/>
            </a:endParaRPr>
          </a:p>
        </p:txBody>
      </p:sp>
      <p:sp>
        <p:nvSpPr>
          <p:cNvPr id="120" name="Rectangle 5"/>
          <p:cNvSpPr>
            <a:spLocks noChangeArrowheads="1"/>
          </p:cNvSpPr>
          <p:nvPr/>
        </p:nvSpPr>
        <p:spPr bwMode="auto">
          <a:xfrm>
            <a:off x="354012" y="6071873"/>
            <a:ext cx="8329613" cy="40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0"/>
              </a:spcBef>
              <a:spcAft>
                <a:spcPct val="0"/>
              </a:spcAft>
            </a:pPr>
            <a:r>
              <a:rPr lang="en-US" sz="1000" i="1" dirty="0">
                <a:solidFill>
                  <a:prstClr val="white">
                    <a:lumMod val="65000"/>
                  </a:prstClr>
                </a:solidFill>
                <a:latin typeface="Arial" panose="020B0604020202020204" pitchFamily="34" charset="0"/>
                <a:ea typeface="ＭＳ Ｐゴシック" charset="0"/>
                <a:cs typeface="Arial" panose="020B0604020202020204" pitchFamily="34" charset="0"/>
              </a:rPr>
              <a:t>* As appropriate, competitive set should include compensating behaviors resulting from non-consumption</a:t>
            </a:r>
          </a:p>
        </p:txBody>
      </p:sp>
      <p:sp>
        <p:nvSpPr>
          <p:cNvPr id="122" name="TextBox 121"/>
          <p:cNvSpPr txBox="1"/>
          <p:nvPr/>
        </p:nvSpPr>
        <p:spPr>
          <a:xfrm>
            <a:off x="4191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COMPETITIVE LANDSCAPE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23"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106" name="Isosceles Triangle 105"/>
          <p:cNvSpPr>
            <a:spLocks noChangeAspect="1"/>
          </p:cNvSpPr>
          <p:nvPr/>
        </p:nvSpPr>
        <p:spPr>
          <a:xfrm>
            <a:off x="3905676" y="1910777"/>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07" name="Isosceles Triangle 106"/>
          <p:cNvSpPr>
            <a:spLocks noChangeAspect="1"/>
          </p:cNvSpPr>
          <p:nvPr/>
        </p:nvSpPr>
        <p:spPr>
          <a:xfrm>
            <a:off x="4867950" y="385937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17" name="TextBox 11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118" name="TextBox 11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7</a:t>
            </a:fld>
            <a:endParaRPr lang="en-US" sz="800" dirty="0">
              <a:solidFill>
                <a:prstClr val="black"/>
              </a:solidFill>
            </a:endParaRPr>
          </a:p>
        </p:txBody>
      </p:sp>
    </p:spTree>
    <p:extLst>
      <p:ext uri="{BB962C8B-B14F-4D97-AF65-F5344CB8AC3E}">
        <p14:creationId xmlns:p14="http://schemas.microsoft.com/office/powerpoint/2010/main" val="167871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16892" y="1103347"/>
            <a:ext cx="8229600" cy="21955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defTabSz="457200"/>
            <a:endParaRPr lang="en-US" sz="1100" dirty="0">
              <a:solidFill>
                <a:srgbClr val="000000">
                  <a:lumMod val="95000"/>
                  <a:lumOff val="5000"/>
                </a:srgbClr>
              </a:solidFill>
              <a:cs typeface="Calibri"/>
            </a:endParaRPr>
          </a:p>
        </p:txBody>
      </p:sp>
      <p:sp>
        <p:nvSpPr>
          <p:cNvPr id="27" name="TextBox 26"/>
          <p:cNvSpPr txBox="1"/>
          <p:nvPr/>
        </p:nvSpPr>
        <p:spPr>
          <a:xfrm>
            <a:off x="416892" y="3568051"/>
            <a:ext cx="2743199" cy="2981519"/>
          </a:xfrm>
          <a:prstGeom prst="rect">
            <a:avLst/>
          </a:prstGeom>
          <a:noFill/>
          <a:ln>
            <a:solidFill>
              <a:srgbClr val="7D7D7D"/>
            </a:solidFill>
          </a:ln>
        </p:spPr>
        <p:txBody>
          <a:bodyPr wrap="none" lIns="91429" tIns="45714" rIns="91429" bIns="45714" rtlCol="0">
            <a:noAutofit/>
          </a:bodyPr>
          <a:lstStyle/>
          <a:p>
            <a:pPr defTabSz="457200"/>
            <a:endParaRPr lang="en-US" sz="1100" i="1" dirty="0">
              <a:solidFill>
                <a:srgbClr val="000000"/>
              </a:solidFill>
              <a:cs typeface="Calibri"/>
            </a:endParaRPr>
          </a:p>
          <a:p>
            <a:pPr defTabSz="457200"/>
            <a:endParaRPr lang="en-US" sz="1100" i="1" dirty="0">
              <a:solidFill>
                <a:srgbClr val="000000"/>
              </a:solidFill>
              <a:cs typeface="Calibri"/>
            </a:endParaRPr>
          </a:p>
          <a:p>
            <a:pPr defTabSz="457200"/>
            <a:endParaRPr lang="en-US" sz="1100" i="1" dirty="0">
              <a:solidFill>
                <a:srgbClr val="000000"/>
              </a:solidFill>
              <a:cs typeface="Calibri"/>
            </a:endParaRPr>
          </a:p>
        </p:txBody>
      </p:sp>
      <p:sp>
        <p:nvSpPr>
          <p:cNvPr id="28" name="TextBox 27"/>
          <p:cNvSpPr txBox="1"/>
          <p:nvPr/>
        </p:nvSpPr>
        <p:spPr>
          <a:xfrm>
            <a:off x="5884898" y="3568051"/>
            <a:ext cx="2761594" cy="2981519"/>
          </a:xfrm>
          <a:prstGeom prst="rect">
            <a:avLst/>
          </a:prstGeom>
          <a:noFill/>
          <a:ln w="9525">
            <a:solidFill>
              <a:srgbClr val="7D7D7D"/>
            </a:solidFill>
          </a:ln>
        </p:spPr>
        <p:txBody>
          <a:bodyPr wrap="square" lIns="91429" tIns="45714" rIns="91429" bIns="45714" rtlCol="0">
            <a:noAutofit/>
          </a:bodyPr>
          <a:lstStyle/>
          <a:p>
            <a:pPr defTabSz="457200"/>
            <a:endParaRPr lang="en-US" sz="1100" dirty="0">
              <a:solidFill>
                <a:srgbClr val="000000"/>
              </a:solidFill>
              <a:cs typeface="Calibri"/>
            </a:endParaRPr>
          </a:p>
        </p:txBody>
      </p:sp>
      <p:sp>
        <p:nvSpPr>
          <p:cNvPr id="29" name="TextBox 28"/>
          <p:cNvSpPr txBox="1"/>
          <p:nvPr/>
        </p:nvSpPr>
        <p:spPr>
          <a:xfrm>
            <a:off x="3160092" y="3568051"/>
            <a:ext cx="2724807" cy="2981519"/>
          </a:xfrm>
          <a:prstGeom prst="rect">
            <a:avLst/>
          </a:prstGeom>
          <a:noFill/>
          <a:ln>
            <a:solidFill>
              <a:srgbClr val="7D7D7D"/>
            </a:solidFill>
          </a:ln>
        </p:spPr>
        <p:txBody>
          <a:bodyPr wrap="none" lIns="91429" tIns="45714" rIns="91429" bIns="45714" rtlCol="0">
            <a:noAutofit/>
          </a:bodyPr>
          <a:lstStyle/>
          <a:p>
            <a:pPr defTabSz="457200"/>
            <a:endParaRPr lang="en-US" sz="1100" dirty="0">
              <a:solidFill>
                <a:srgbClr val="000000"/>
              </a:solidFill>
              <a:cs typeface="Calibri"/>
            </a:endParaRPr>
          </a:p>
          <a:p>
            <a:pPr defTabSz="457200"/>
            <a:endParaRPr lang="en-US" sz="1100" dirty="0">
              <a:solidFill>
                <a:srgbClr val="000000"/>
              </a:solidFill>
              <a:cs typeface="Calibri"/>
            </a:endParaRPr>
          </a:p>
          <a:p>
            <a:pPr defTabSz="457200"/>
            <a:endParaRPr lang="en-US" sz="1100" dirty="0">
              <a:solidFill>
                <a:srgbClr val="000000"/>
              </a:solidFill>
              <a:cs typeface="Calibri"/>
            </a:endParaRPr>
          </a:p>
          <a:p>
            <a:pPr defTabSz="457200"/>
            <a:endParaRPr lang="en-US" sz="1100" dirty="0">
              <a:solidFill>
                <a:srgbClr val="000000"/>
              </a:solidFill>
              <a:cs typeface="Calibri"/>
            </a:endParaRPr>
          </a:p>
        </p:txBody>
      </p:sp>
      <p:sp>
        <p:nvSpPr>
          <p:cNvPr id="30" name="Rectangle 29"/>
          <p:cNvSpPr/>
          <p:nvPr/>
        </p:nvSpPr>
        <p:spPr>
          <a:xfrm>
            <a:off x="416891" y="1103347"/>
            <a:ext cx="8229600"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a:solidFill>
                  <a:srgbClr val="468272"/>
                </a:solidFill>
                <a:latin typeface="Century Gothic" panose="020B0502020202020204" pitchFamily="34" charset="0"/>
                <a:cs typeface="Arial" panose="020B0604020202020204" pitchFamily="34" charset="0"/>
              </a:rPr>
              <a:t>CUSTOMER VALUE PROPOSITION</a:t>
            </a:r>
          </a:p>
        </p:txBody>
      </p:sp>
      <p:sp>
        <p:nvSpPr>
          <p:cNvPr id="34" name="Rectangle 33"/>
          <p:cNvSpPr/>
          <p:nvPr/>
        </p:nvSpPr>
        <p:spPr>
          <a:xfrm>
            <a:off x="439509" y="1515115"/>
            <a:ext cx="2720582" cy="261610"/>
          </a:xfrm>
          <a:prstGeom prst="rect">
            <a:avLst/>
          </a:prstGeom>
        </p:spPr>
        <p:txBody>
          <a:bodyPr wrap="square">
            <a:spAutoFit/>
          </a:bodyPr>
          <a:lstStyle/>
          <a:p>
            <a:pPr defTabSz="457200"/>
            <a:r>
              <a:rPr lang="en-US" sz="1100" dirty="0">
                <a:solidFill>
                  <a:srgbClr val="468272"/>
                </a:solidFill>
                <a:latin typeface="Arial" panose="020B0604020202020204" pitchFamily="34" charset="0"/>
                <a:cs typeface="Arial" panose="020B0604020202020204" pitchFamily="34" charset="0"/>
              </a:rPr>
              <a:t>Offering</a:t>
            </a:r>
          </a:p>
        </p:txBody>
      </p:sp>
      <p:sp>
        <p:nvSpPr>
          <p:cNvPr id="47" name="Rectangle 46"/>
          <p:cNvSpPr/>
          <p:nvPr/>
        </p:nvSpPr>
        <p:spPr>
          <a:xfrm>
            <a:off x="3160091" y="1515115"/>
            <a:ext cx="2724807" cy="938719"/>
          </a:xfrm>
          <a:prstGeom prst="rect">
            <a:avLst/>
          </a:prstGeom>
        </p:spPr>
        <p:txBody>
          <a:bodyPr wrap="square">
            <a:spAutoFit/>
          </a:bodyPr>
          <a:lstStyle/>
          <a:p>
            <a:pPr defTabSz="457200"/>
            <a:r>
              <a:rPr lang="en-US" sz="1100" dirty="0">
                <a:solidFill>
                  <a:srgbClr val="468272"/>
                </a:solidFill>
                <a:latin typeface="Arial" panose="020B0604020202020204" pitchFamily="34" charset="0"/>
                <a:cs typeface="Arial" panose="020B0604020202020204" pitchFamily="34" charset="0"/>
              </a:rPr>
              <a:t>Access</a:t>
            </a:r>
          </a:p>
          <a:p>
            <a:pPr defTabSz="457200"/>
            <a:endParaRPr lang="en-US" sz="1100" dirty="0">
              <a:solidFill>
                <a:srgbClr val="861B00"/>
              </a:solidFill>
              <a:latin typeface="Arial" panose="020B0604020202020204" pitchFamily="34" charset="0"/>
              <a:cs typeface="Arial" panose="020B0604020202020204" pitchFamily="34" charset="0"/>
            </a:endParaRPr>
          </a:p>
          <a:p>
            <a:pPr defTabSz="457200"/>
            <a:r>
              <a:rPr lang="en-US" sz="1100" i="1" dirty="0">
                <a:solidFill>
                  <a:srgbClr val="000000"/>
                </a:solidFill>
                <a:latin typeface="Arial" panose="020B0604020202020204" pitchFamily="34" charset="0"/>
                <a:cs typeface="Arial" panose="020B0604020202020204" pitchFamily="34" charset="0"/>
              </a:rPr>
              <a:t>How will the customer access the product or service (e.g. online, in-store, at-home )?</a:t>
            </a:r>
          </a:p>
        </p:txBody>
      </p:sp>
      <p:sp>
        <p:nvSpPr>
          <p:cNvPr id="48" name="Rectangle 47"/>
          <p:cNvSpPr/>
          <p:nvPr/>
        </p:nvSpPr>
        <p:spPr>
          <a:xfrm>
            <a:off x="5884899" y="1515115"/>
            <a:ext cx="2750707" cy="938719"/>
          </a:xfrm>
          <a:prstGeom prst="rect">
            <a:avLst/>
          </a:prstGeom>
        </p:spPr>
        <p:txBody>
          <a:bodyPr wrap="square">
            <a:spAutoFit/>
          </a:bodyPr>
          <a:lstStyle/>
          <a:p>
            <a:pPr defTabSz="457200"/>
            <a:r>
              <a:rPr lang="en-US" sz="1100" dirty="0">
                <a:solidFill>
                  <a:srgbClr val="468272"/>
                </a:solidFill>
                <a:latin typeface="Arial" panose="020B0604020202020204" pitchFamily="34" charset="0"/>
                <a:cs typeface="Arial" panose="020B0604020202020204" pitchFamily="34" charset="0"/>
              </a:rPr>
              <a:t>Payment scheme/price</a:t>
            </a:r>
          </a:p>
          <a:p>
            <a:pPr defTabSz="457200"/>
            <a:endParaRPr lang="en-US" sz="1100" dirty="0">
              <a:solidFill>
                <a:srgbClr val="000000">
                  <a:lumMod val="95000"/>
                  <a:lumOff val="5000"/>
                </a:srgbClr>
              </a:solidFill>
              <a:latin typeface="Arial" panose="020B0604020202020204" pitchFamily="34" charset="0"/>
              <a:cs typeface="Arial" panose="020B0604020202020204" pitchFamily="34" charset="0"/>
            </a:endParaRPr>
          </a:p>
          <a:p>
            <a:pPr defTabSz="457200"/>
            <a:r>
              <a:rPr lang="en-US" sz="1100" i="1" dirty="0">
                <a:solidFill>
                  <a:srgbClr val="000000">
                    <a:lumMod val="95000"/>
                    <a:lumOff val="5000"/>
                  </a:srgbClr>
                </a:solidFill>
                <a:latin typeface="Arial" panose="020B0604020202020204" pitchFamily="34" charset="0"/>
                <a:cs typeface="Arial" panose="020B0604020202020204" pitchFamily="34" charset="0"/>
              </a:rPr>
              <a:t>How will customers pay for the product </a:t>
            </a:r>
            <a:br>
              <a:rPr lang="en-US" sz="1100" i="1" dirty="0">
                <a:solidFill>
                  <a:srgbClr val="000000">
                    <a:lumMod val="95000"/>
                    <a:lumOff val="5000"/>
                  </a:srgbClr>
                </a:solidFill>
                <a:latin typeface="Arial" panose="020B0604020202020204" pitchFamily="34" charset="0"/>
                <a:cs typeface="Arial" panose="020B0604020202020204" pitchFamily="34" charset="0"/>
              </a:rPr>
            </a:br>
            <a:r>
              <a:rPr lang="en-US" sz="1100" i="1" dirty="0">
                <a:solidFill>
                  <a:srgbClr val="000000">
                    <a:lumMod val="95000"/>
                    <a:lumOff val="5000"/>
                  </a:srgbClr>
                </a:solidFill>
                <a:latin typeface="Arial" panose="020B0604020202020204" pitchFamily="34" charset="0"/>
                <a:cs typeface="Arial" panose="020B0604020202020204" pitchFamily="34" charset="0"/>
              </a:rPr>
              <a:t>or service (e.g. retail purchase, subscription, bundled )?</a:t>
            </a:r>
            <a:endParaRPr lang="en-US" sz="1100" i="1" dirty="0">
              <a:solidFill>
                <a:srgbClr val="000000"/>
              </a:solidFill>
              <a:latin typeface="Arial" panose="020B0604020202020204" pitchFamily="34" charset="0"/>
              <a:cs typeface="Arial" panose="020B0604020202020204" pitchFamily="34" charset="0"/>
            </a:endParaRPr>
          </a:p>
        </p:txBody>
      </p:sp>
      <p:cxnSp>
        <p:nvCxnSpPr>
          <p:cNvPr id="49" name="Straight Connector 48"/>
          <p:cNvCxnSpPr/>
          <p:nvPr/>
        </p:nvCxnSpPr>
        <p:spPr>
          <a:xfrm>
            <a:off x="3160091" y="1377667"/>
            <a:ext cx="0" cy="1921229"/>
          </a:xfrm>
          <a:prstGeom prst="line">
            <a:avLst/>
          </a:prstGeom>
          <a:ln w="12700">
            <a:solidFill>
              <a:srgbClr val="7D7D7D"/>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84898" y="1377667"/>
            <a:ext cx="0" cy="1921229"/>
          </a:xfrm>
          <a:prstGeom prst="line">
            <a:avLst/>
          </a:prstGeom>
          <a:ln w="12700">
            <a:solidFill>
              <a:srgbClr val="7D7D7D"/>
            </a:solidFill>
            <a:tailEnd type="non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28625" y="1868921"/>
            <a:ext cx="2188049" cy="430887"/>
          </a:xfrm>
          <a:prstGeom prst="rect">
            <a:avLst/>
          </a:prstGeom>
        </p:spPr>
        <p:txBody>
          <a:bodyPr wrap="square">
            <a:spAutoFit/>
          </a:bodyPr>
          <a:lstStyle/>
          <a:p>
            <a:pPr defTabSz="457200"/>
            <a:r>
              <a:rPr lang="en-US" sz="1100" i="1" dirty="0">
                <a:solidFill>
                  <a:srgbClr val="000000"/>
                </a:solidFill>
                <a:latin typeface="Arial" panose="020B0604020202020204" pitchFamily="34" charset="0"/>
                <a:cs typeface="Arial" panose="020B0604020202020204" pitchFamily="34" charset="0"/>
              </a:rPr>
              <a:t>What is the product or service that we are creating?</a:t>
            </a:r>
          </a:p>
        </p:txBody>
      </p:sp>
      <p:sp>
        <p:nvSpPr>
          <p:cNvPr id="37" name="Rectangle 36"/>
          <p:cNvSpPr/>
          <p:nvPr/>
        </p:nvSpPr>
        <p:spPr>
          <a:xfrm>
            <a:off x="416892" y="3293731"/>
            <a:ext cx="8229600"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a:solidFill>
                  <a:srgbClr val="468272"/>
                </a:solidFill>
                <a:latin typeface="Century Gothic" panose="020B0502020202020204" pitchFamily="34" charset="0"/>
                <a:cs typeface="Arial" panose="020B0604020202020204" pitchFamily="34" charset="0"/>
              </a:rPr>
              <a:t>COMPANY DELIVERY MODEL</a:t>
            </a:r>
          </a:p>
        </p:txBody>
      </p:sp>
      <p:sp>
        <p:nvSpPr>
          <p:cNvPr id="21" name="TextBox 20"/>
          <p:cNvSpPr txBox="1"/>
          <p:nvPr/>
        </p:nvSpPr>
        <p:spPr>
          <a:xfrm>
            <a:off x="457200" y="3915809"/>
            <a:ext cx="1327565" cy="1615807"/>
          </a:xfrm>
          <a:prstGeom prst="rect">
            <a:avLst/>
          </a:prstGeom>
          <a:noFill/>
        </p:spPr>
        <p:txBody>
          <a:bodyPr wrap="none" lIns="91419" tIns="45710" rIns="91419" bIns="45710" rtlCol="0">
            <a:spAutoFit/>
          </a:bodyPr>
          <a:lstStyle/>
          <a:p>
            <a:pPr defTabSz="457200"/>
            <a:r>
              <a:rPr lang="en-US" sz="1100" dirty="0">
                <a:solidFill>
                  <a:srgbClr val="468272"/>
                </a:solidFill>
                <a:latin typeface="Arial" panose="020B0604020202020204" pitchFamily="34" charset="0"/>
                <a:cs typeface="Arial" panose="020B0604020202020204" pitchFamily="34" charset="0"/>
              </a:rPr>
              <a:t>Revenue model</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Cost structure</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Target unit margin</a:t>
            </a:r>
          </a:p>
          <a:p>
            <a:pPr defTabSz="457200"/>
            <a:endParaRPr lang="en-US" sz="1100" dirty="0">
              <a:solidFill>
                <a:prstClr val="black"/>
              </a:solidFill>
              <a:latin typeface="Arial" panose="020B0604020202020204" pitchFamily="34" charset="0"/>
              <a:cs typeface="Arial" panose="020B0604020202020204" pitchFamily="34" charset="0"/>
            </a:endParaRPr>
          </a:p>
          <a:p>
            <a:pPr defTabSz="457200"/>
            <a:endParaRPr lang="en-US" sz="1100"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5943602" y="3915809"/>
            <a:ext cx="976507" cy="2292915"/>
          </a:xfrm>
          <a:prstGeom prst="rect">
            <a:avLst/>
          </a:prstGeom>
          <a:noFill/>
        </p:spPr>
        <p:txBody>
          <a:bodyPr wrap="none" lIns="91419" tIns="45710" rIns="91419" bIns="45710" rtlCol="0">
            <a:spAutoFit/>
          </a:bodyPr>
          <a:lstStyle/>
          <a:p>
            <a:pPr defTabSz="457200"/>
            <a:r>
              <a:rPr lang="en-US" sz="1100" dirty="0">
                <a:solidFill>
                  <a:srgbClr val="468272"/>
                </a:solidFill>
                <a:latin typeface="Arial" panose="020B0604020202020204" pitchFamily="34" charset="0"/>
                <a:cs typeface="Arial" panose="020B0604020202020204" pitchFamily="34" charset="0"/>
              </a:rPr>
              <a:t>People</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Brand</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Partnerships</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Technology</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Channel</a:t>
            </a:r>
          </a:p>
        </p:txBody>
      </p:sp>
      <p:sp>
        <p:nvSpPr>
          <p:cNvPr id="23" name="TextBox 22"/>
          <p:cNvSpPr txBox="1"/>
          <p:nvPr/>
        </p:nvSpPr>
        <p:spPr>
          <a:xfrm>
            <a:off x="3200400" y="3915809"/>
            <a:ext cx="1077497" cy="2292915"/>
          </a:xfrm>
          <a:prstGeom prst="rect">
            <a:avLst/>
          </a:prstGeom>
          <a:noFill/>
        </p:spPr>
        <p:txBody>
          <a:bodyPr wrap="none" lIns="91419" tIns="45710" rIns="91419" bIns="45710" rtlCol="0">
            <a:spAutoFit/>
          </a:bodyPr>
          <a:lstStyle/>
          <a:p>
            <a:pPr defTabSz="457200"/>
            <a:r>
              <a:rPr lang="en-US" sz="1100" dirty="0">
                <a:solidFill>
                  <a:srgbClr val="468272"/>
                </a:solidFill>
                <a:latin typeface="Arial" panose="020B0604020202020204" pitchFamily="34" charset="0"/>
                <a:cs typeface="Arial" panose="020B0604020202020204" pitchFamily="34" charset="0"/>
              </a:rPr>
              <a:t>R&amp;D</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Manufacturing</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HR</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Marketing</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IT</a:t>
            </a:r>
          </a:p>
        </p:txBody>
      </p:sp>
      <p:sp>
        <p:nvSpPr>
          <p:cNvPr id="31" name="Rectangle 30"/>
          <p:cNvSpPr/>
          <p:nvPr/>
        </p:nvSpPr>
        <p:spPr>
          <a:xfrm>
            <a:off x="416892" y="3568051"/>
            <a:ext cx="2743200"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a:solidFill>
                  <a:srgbClr val="468272"/>
                </a:solidFill>
                <a:latin typeface="Century Gothic" panose="020B0502020202020204" pitchFamily="34" charset="0"/>
                <a:cs typeface="Arial" panose="020B0604020202020204" pitchFamily="34" charset="0"/>
              </a:rPr>
              <a:t>PROFIT FORMULA</a:t>
            </a:r>
          </a:p>
        </p:txBody>
      </p:sp>
      <p:sp>
        <p:nvSpPr>
          <p:cNvPr id="32" name="Rectangle 31"/>
          <p:cNvSpPr/>
          <p:nvPr/>
        </p:nvSpPr>
        <p:spPr>
          <a:xfrm>
            <a:off x="3160092" y="3568051"/>
            <a:ext cx="2732314"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a:solidFill>
                  <a:srgbClr val="468272"/>
                </a:solidFill>
                <a:latin typeface="Century Gothic" panose="020B0502020202020204" pitchFamily="34" charset="0"/>
                <a:cs typeface="Arial" panose="020B0604020202020204" pitchFamily="34" charset="0"/>
              </a:rPr>
              <a:t>KEY PROCESSES</a:t>
            </a:r>
          </a:p>
        </p:txBody>
      </p:sp>
      <p:sp>
        <p:nvSpPr>
          <p:cNvPr id="33" name="Rectangle 32"/>
          <p:cNvSpPr/>
          <p:nvPr/>
        </p:nvSpPr>
        <p:spPr>
          <a:xfrm>
            <a:off x="5884898" y="3568051"/>
            <a:ext cx="2761594"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a:solidFill>
                  <a:srgbClr val="468272"/>
                </a:solidFill>
                <a:latin typeface="Century Gothic" panose="020B0502020202020204" pitchFamily="34" charset="0"/>
                <a:cs typeface="Arial" panose="020B0604020202020204" pitchFamily="34" charset="0"/>
              </a:rPr>
              <a:t>KEY RESOURCES</a:t>
            </a:r>
          </a:p>
        </p:txBody>
      </p:sp>
      <p:sp>
        <p:nvSpPr>
          <p:cNvPr id="24" name="TextBox 23"/>
          <p:cNvSpPr txBox="1"/>
          <p:nvPr/>
        </p:nvSpPr>
        <p:spPr>
          <a:xfrm>
            <a:off x="304800" y="698504"/>
            <a:ext cx="8229600" cy="369312"/>
          </a:xfrm>
          <a:prstGeom prst="rect">
            <a:avLst/>
          </a:prstGeom>
          <a:noFill/>
        </p:spPr>
        <p:txBody>
          <a:bodyPr wrap="square" lIns="91419" tIns="45710" rIns="91419" bIns="45710" rtlCol="0">
            <a:spAutoFit/>
          </a:bodyPr>
          <a:lstStyle/>
          <a:p>
            <a:r>
              <a:rPr lang="en-US" b="1" dirty="0">
                <a:solidFill>
                  <a:srgbClr val="000000"/>
                </a:solidFill>
                <a:latin typeface="Century Gothic" panose="020B0502020202020204" pitchFamily="34" charset="0"/>
                <a:cs typeface="Arial" panose="020B0604020202020204" pitchFamily="34" charset="0"/>
              </a:rPr>
              <a:t>PROPOSED BUSINESS MODEL</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25" name="Content Placeholder 1"/>
          <p:cNvSpPr>
            <a:spLocks noGrp="1"/>
          </p:cNvSpPr>
          <p:nvPr>
            <p:ph idx="1"/>
          </p:nvPr>
        </p:nvSpPr>
        <p:spPr>
          <a:xfrm>
            <a:off x="1882544" y="43152"/>
            <a:ext cx="7032856" cy="407647"/>
          </a:xfrm>
        </p:spPr>
        <p:txBody>
          <a:bodyPr/>
          <a:lstStyle/>
          <a:p>
            <a:r>
              <a:rPr lang="en-US" dirty="0"/>
              <a:t>THE FIRST MILE – MINI BUSINESS PLAN TEMPLATE</a:t>
            </a:r>
          </a:p>
        </p:txBody>
      </p:sp>
      <p:sp>
        <p:nvSpPr>
          <p:cNvPr id="36" name="TextBox 35"/>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a:solidFill>
                  <a:prstClr val="black"/>
                </a:solidFill>
              </a:rPr>
              <a:t>© Copyright 2014 Innosight LLC </a:t>
            </a:r>
          </a:p>
          <a:p>
            <a:pPr>
              <a:spcBef>
                <a:spcPts val="200"/>
              </a:spcBef>
              <a:spcAft>
                <a:spcPts val="400"/>
              </a:spcAft>
            </a:pPr>
            <a:endParaRPr lang="de-DE" sz="1600" dirty="0">
              <a:solidFill>
                <a:srgbClr val="000000"/>
              </a:solidFill>
            </a:endParaRPr>
          </a:p>
        </p:txBody>
      </p:sp>
      <p:sp>
        <p:nvSpPr>
          <p:cNvPr id="38" name="TextBox 3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8</a:t>
            </a:fld>
            <a:endParaRPr lang="en-US" sz="800" dirty="0">
              <a:solidFill>
                <a:prstClr val="black"/>
              </a:solidFill>
            </a:endParaRPr>
          </a:p>
        </p:txBody>
      </p:sp>
    </p:spTree>
    <p:extLst>
      <p:ext uri="{BB962C8B-B14F-4D97-AF65-F5344CB8AC3E}">
        <p14:creationId xmlns:p14="http://schemas.microsoft.com/office/powerpoint/2010/main" val="3895541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TYPE" val="BOARDWHITE"/>
  <p:tag name="OFFICECODE" val="FALSE"/>
  <p:tag name="FOOTER" val="FALSE"/>
  <p:tag name="OFFICES" val="Boston"/>
  <p:tag name="OFFICE" val="Boston"/>
  <p:tag name="VERSION" val="5.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NOSIGHT-template">
  <a:themeElements>
    <a:clrScheme name="Innosight Fills Light">
      <a:dk1>
        <a:sysClr val="windowText" lastClr="000000"/>
      </a:dk1>
      <a:lt1>
        <a:sysClr val="window" lastClr="FFFFFF"/>
      </a:lt1>
      <a:dk2>
        <a:srgbClr val="666666"/>
      </a:dk2>
      <a:lt2>
        <a:srgbClr val="F2F2F2"/>
      </a:lt2>
      <a:accent1>
        <a:srgbClr val="AAC4E5"/>
      </a:accent1>
      <a:accent2>
        <a:srgbClr val="BFD2B6"/>
      </a:accent2>
      <a:accent3>
        <a:srgbClr val="D0D5D9"/>
      </a:accent3>
      <a:accent4>
        <a:srgbClr val="F1AAA6"/>
      </a:accent4>
      <a:accent5>
        <a:srgbClr val="CDC7BB"/>
      </a:accent5>
      <a:accent6>
        <a:srgbClr val="F8CD9A"/>
      </a:accent6>
      <a:hlink>
        <a:srgbClr val="225896"/>
      </a:hlink>
      <a:folHlink>
        <a:srgbClr val="6EB4CD"/>
      </a:folHlink>
    </a:clrScheme>
    <a:fontScheme name="Default Design">
      <a:majorFont>
        <a:latin typeface="Arial Narrow"/>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891A5"/>
        </a:solidFill>
        <a:effectLst/>
        <a:scene3d>
          <a:camera prst="orthographicFront"/>
          <a:lightRig rig="threePt" dir="b"/>
        </a:scene3d>
        <a:sp3d prstMaterial="matte">
          <a:contourClr>
            <a:schemeClr val="accent1">
              <a:tint val="10000"/>
              <a:satMod val="130000"/>
            </a:schemeClr>
          </a:contourClr>
        </a:sp3d>
      </a:spPr>
      <a:bodyPr rtlCol="0" anchor="ctr"/>
      <a:lstStyle>
        <a:defPPr algn="ctr">
          <a:defRPr sz="1600" dirty="0" smtClean="0">
            <a:solidFill>
              <a:srgbClr val="000000"/>
            </a:solidFill>
          </a:defRPr>
        </a:defPPr>
      </a:lstStyle>
      <a:style>
        <a:lnRef idx="0">
          <a:schemeClr val="accent1"/>
        </a:lnRef>
        <a:fillRef idx="3">
          <a:schemeClr val="accent1"/>
        </a:fillRef>
        <a:effectRef idx="3">
          <a:schemeClr val="accent1"/>
        </a:effectRef>
        <a:fontRef idx="minor">
          <a:schemeClr val="lt1"/>
        </a:fontRef>
      </a:style>
    </a:spDef>
    <a:lnDef>
      <a:spPr>
        <a:ln w="12700">
          <a:solidFill>
            <a:srgbClr val="B32400"/>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200"/>
          </a:spcBef>
          <a:spcAft>
            <a:spcPts val="400"/>
          </a:spcAft>
          <a:defRPr sz="1600" dirty="0" smtClean="0">
            <a:solidFill>
              <a:srgbClr val="00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5251F"/>
        </a:dk1>
        <a:lt1>
          <a:srgbClr val="FFFFFF"/>
        </a:lt1>
        <a:dk2>
          <a:srgbClr val="000000"/>
        </a:dk2>
        <a:lt2>
          <a:srgbClr val="605F4F"/>
        </a:lt2>
        <a:accent1>
          <a:srgbClr val="86B4CE"/>
        </a:accent1>
        <a:accent2>
          <a:srgbClr val="333399"/>
        </a:accent2>
        <a:accent3>
          <a:srgbClr val="FFFFFF"/>
        </a:accent3>
        <a:accent4>
          <a:srgbClr val="1E1E19"/>
        </a:accent4>
        <a:accent5>
          <a:srgbClr val="C3D6E3"/>
        </a:accent5>
        <a:accent6>
          <a:srgbClr val="2D2D8A"/>
        </a:accent6>
        <a:hlink>
          <a:srgbClr val="DF785B"/>
        </a:hlink>
        <a:folHlink>
          <a:srgbClr val="02BEF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5251F"/>
        </a:dk1>
        <a:lt1>
          <a:srgbClr val="FFFFFF"/>
        </a:lt1>
        <a:dk2>
          <a:srgbClr val="000000"/>
        </a:dk2>
        <a:lt2>
          <a:srgbClr val="605F4F"/>
        </a:lt2>
        <a:accent1>
          <a:srgbClr val="86B4CE"/>
        </a:accent1>
        <a:accent2>
          <a:srgbClr val="333399"/>
        </a:accent2>
        <a:accent3>
          <a:srgbClr val="FFFFFF"/>
        </a:accent3>
        <a:accent4>
          <a:srgbClr val="1E1E19"/>
        </a:accent4>
        <a:accent5>
          <a:srgbClr val="C3D6E3"/>
        </a:accent5>
        <a:accent6>
          <a:srgbClr val="2D2D8A"/>
        </a:accent6>
        <a:hlink>
          <a:srgbClr val="DF785B"/>
        </a:hlink>
        <a:folHlink>
          <a:srgbClr val="02BEF0"/>
        </a:folHlink>
      </a:clrScheme>
      <a:clrMap bg1="lt1" tx1="dk1" bg2="lt2" tx2="dk2" accent1="accent1" accent2="accent2" accent3="accent3" accent4="accent4" accent5="accent5" accent6="accent6" hlink="hlink" folHlink="folHlink"/>
    </a:extraClrScheme>
    <a:extraClrScheme>
      <a:clrScheme name="Default Design 14">
        <a:dk1>
          <a:srgbClr val="4F4732"/>
        </a:dk1>
        <a:lt1>
          <a:srgbClr val="FFFFFF"/>
        </a:lt1>
        <a:dk2>
          <a:srgbClr val="332E21"/>
        </a:dk2>
        <a:lt2>
          <a:srgbClr val="E0DDD0"/>
        </a:lt2>
        <a:accent1>
          <a:srgbClr val="8BAFC0"/>
        </a:accent1>
        <a:accent2>
          <a:srgbClr val="F2DA6B"/>
        </a:accent2>
        <a:accent3>
          <a:srgbClr val="FFFFFF"/>
        </a:accent3>
        <a:accent4>
          <a:srgbClr val="423B29"/>
        </a:accent4>
        <a:accent5>
          <a:srgbClr val="C4D4DC"/>
        </a:accent5>
        <a:accent6>
          <a:srgbClr val="DBC560"/>
        </a:accent6>
        <a:hlink>
          <a:srgbClr val="E35939"/>
        </a:hlink>
        <a:folHlink>
          <a:srgbClr val="4FBCD6"/>
        </a:folHlink>
      </a:clrScheme>
      <a:clrMap bg1="lt1" tx1="dk1" bg2="lt2" tx2="dk2" accent1="accent1" accent2="accent2" accent3="accent3" accent4="accent4" accent5="accent5" accent6="accent6" hlink="hlink" folHlink="folHlink"/>
    </a:extraClrScheme>
    <a:extraClrScheme>
      <a:clrScheme name="Default Design 15">
        <a:dk1>
          <a:srgbClr val="4F4732"/>
        </a:dk1>
        <a:lt1>
          <a:srgbClr val="FFFFFF"/>
        </a:lt1>
        <a:dk2>
          <a:srgbClr val="332E21"/>
        </a:dk2>
        <a:lt2>
          <a:srgbClr val="E0DED8"/>
        </a:lt2>
        <a:accent1>
          <a:srgbClr val="88B5CF"/>
        </a:accent1>
        <a:accent2>
          <a:srgbClr val="F2DA6B"/>
        </a:accent2>
        <a:accent3>
          <a:srgbClr val="FFFFFF"/>
        </a:accent3>
        <a:accent4>
          <a:srgbClr val="423B29"/>
        </a:accent4>
        <a:accent5>
          <a:srgbClr val="C3D7E4"/>
        </a:accent5>
        <a:accent6>
          <a:srgbClr val="DBC560"/>
        </a:accent6>
        <a:hlink>
          <a:srgbClr val="B12924"/>
        </a:hlink>
        <a:folHlink>
          <a:srgbClr val="00B7E2"/>
        </a:folHlink>
      </a:clrScheme>
      <a:clrMap bg1="lt1" tx1="dk1" bg2="lt2" tx2="dk2" accent1="accent1" accent2="accent2" accent3="accent3" accent4="accent4" accent5="accent5" accent6="accent6" hlink="hlink" folHlink="folHlink"/>
    </a:extraClrScheme>
    <a:extraClrScheme>
      <a:clrScheme name="Default Design 16">
        <a:dk1>
          <a:srgbClr val="4F4732"/>
        </a:dk1>
        <a:lt1>
          <a:srgbClr val="FFFFFF"/>
        </a:lt1>
        <a:dk2>
          <a:srgbClr val="332E21"/>
        </a:dk2>
        <a:lt2>
          <a:srgbClr val="E0DDD8"/>
        </a:lt2>
        <a:accent1>
          <a:srgbClr val="88B5CF"/>
        </a:accent1>
        <a:accent2>
          <a:srgbClr val="F2DA6B"/>
        </a:accent2>
        <a:accent3>
          <a:srgbClr val="FFFFFF"/>
        </a:accent3>
        <a:accent4>
          <a:srgbClr val="423B29"/>
        </a:accent4>
        <a:accent5>
          <a:srgbClr val="C3D7E4"/>
        </a:accent5>
        <a:accent6>
          <a:srgbClr val="DBC560"/>
        </a:accent6>
        <a:hlink>
          <a:srgbClr val="B12924"/>
        </a:hlink>
        <a:folHlink>
          <a:srgbClr val="00B7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INNOSIGHT-template</Template>
  <TotalTime>0</TotalTime>
  <Words>2973</Words>
  <Application>Microsoft Office PowerPoint</Application>
  <PresentationFormat>On-screen Show (4:3)</PresentationFormat>
  <Paragraphs>743</Paragraphs>
  <Slides>26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Arial Narrow</vt:lpstr>
      <vt:lpstr>Calibri</vt:lpstr>
      <vt:lpstr>Century Gothic</vt:lpstr>
      <vt:lpstr>Wingdings</vt:lpstr>
      <vt:lpstr>1_INNOSIGHT-template</vt:lpstr>
      <vt:lpstr>1_Office Theme</vt:lpstr>
      <vt:lpstr>Understanding the Mini Business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Innosight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Spanakos</dc:creator>
  <cp:lastModifiedBy>Kemme, Bas</cp:lastModifiedBy>
  <cp:revision>368</cp:revision>
  <dcterms:created xsi:type="dcterms:W3CDTF">2013-03-12T19:34:58Z</dcterms:created>
  <dcterms:modified xsi:type="dcterms:W3CDTF">2018-04-18T11:31:57Z</dcterms:modified>
</cp:coreProperties>
</file>