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</p:sldMasterIdLst>
  <p:notesMasterIdLst>
    <p:notesMasterId r:id="rId4"/>
  </p:notesMasterIdLst>
  <p:sldIdLst>
    <p:sldId id="330" r:id="rId2"/>
    <p:sldId id="329" r:id="rId3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E597"/>
    <a:srgbClr val="468272"/>
    <a:srgbClr val="FA7F34"/>
    <a:srgbClr val="F0D65A"/>
    <a:srgbClr val="FB6F28"/>
    <a:srgbClr val="E15905"/>
    <a:srgbClr val="DADADA"/>
    <a:srgbClr val="FF9933"/>
    <a:srgbClr val="5891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1386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DE9773-7F4C-4A88-9EF9-895D9A538E20}" type="datetimeFigureOut">
              <a:rPr lang="en-US" smtClean="0"/>
              <a:t>4/1/2014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1F23A8-FB82-48F9-9C23-3FBD7916AC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690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1"/>
          <p:cNvSpPr>
            <a:spLocks noGrp="1"/>
          </p:cNvSpPr>
          <p:nvPr>
            <p:ph type="ctrTitle" hasCustomPrompt="1"/>
          </p:nvPr>
        </p:nvSpPr>
        <p:spPr>
          <a:xfrm>
            <a:off x="533400" y="2286000"/>
            <a:ext cx="4615070" cy="906510"/>
          </a:xfrm>
        </p:spPr>
        <p:txBody>
          <a:bodyPr anchor="t"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4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9600" y="3774196"/>
            <a:ext cx="4234070" cy="34060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-14068" y="6186268"/>
            <a:ext cx="9158068" cy="685800"/>
          </a:xfrm>
          <a:prstGeom prst="rect">
            <a:avLst/>
          </a:prstGeom>
          <a:solidFill>
            <a:srgbClr val="DD291E"/>
          </a:solidFill>
          <a:effectLst/>
          <a:scene3d>
            <a:camera prst="orthographicFront"/>
            <a:lightRig rig="threePt" dir="b"/>
          </a:scene3d>
          <a:sp3d prstMaterial="matte">
            <a:contourClr>
              <a:schemeClr val="accent1">
                <a:tint val="10000"/>
                <a:satMod val="130000"/>
              </a:schemeClr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smtClean="0">
              <a:solidFill>
                <a:srgbClr val="00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28600" y="6421446"/>
            <a:ext cx="2819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00"/>
              </a:spcBef>
              <a:spcAft>
                <a:spcPts val="400"/>
              </a:spcAft>
            </a:pPr>
            <a:r>
              <a:rPr lang="en-US" sz="1050" dirty="0" smtClean="0">
                <a:solidFill>
                  <a:schemeClr val="bg1"/>
                </a:solidFill>
              </a:rPr>
              <a:t>©</a:t>
            </a:r>
            <a:r>
              <a:rPr lang="en-US" sz="1050" baseline="0" dirty="0" smtClean="0">
                <a:solidFill>
                  <a:schemeClr val="bg1"/>
                </a:solidFill>
              </a:rPr>
              <a:t> Copyright 2014 Innosight LLC</a:t>
            </a:r>
            <a:endParaRPr lang="en-US" sz="1050" dirty="0" smtClean="0">
              <a:solidFill>
                <a:schemeClr val="bg1"/>
              </a:solidFill>
            </a:endParaRPr>
          </a:p>
        </p:txBody>
      </p:sp>
      <p:pic>
        <p:nvPicPr>
          <p:cNvPr id="47" name="Picture 46" descr="Innosight_Logo_Fak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308674"/>
            <a:ext cx="2514600" cy="681926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1502" y="3976468"/>
            <a:ext cx="2372498" cy="2194560"/>
          </a:xfrm>
          <a:prstGeom prst="rect">
            <a:avLst/>
          </a:prstGeom>
        </p:spPr>
      </p:pic>
      <p:sp>
        <p:nvSpPr>
          <p:cNvPr id="49" name="Rectangle 48"/>
          <p:cNvSpPr/>
          <p:nvPr/>
        </p:nvSpPr>
        <p:spPr>
          <a:xfrm>
            <a:off x="-14068" y="6186268"/>
            <a:ext cx="9158068" cy="685800"/>
          </a:xfrm>
          <a:prstGeom prst="rect">
            <a:avLst/>
          </a:prstGeom>
          <a:solidFill>
            <a:srgbClr val="DD291E"/>
          </a:solidFill>
          <a:effectLst/>
          <a:scene3d>
            <a:camera prst="orthographicFront"/>
            <a:lightRig rig="threePt" dir="b"/>
          </a:scene3d>
          <a:sp3d prstMaterial="matte">
            <a:contourClr>
              <a:schemeClr val="accent1">
                <a:tint val="10000"/>
                <a:satMod val="130000"/>
              </a:schemeClr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smtClean="0">
              <a:solidFill>
                <a:srgbClr val="00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28600" y="6421446"/>
            <a:ext cx="2819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00"/>
              </a:spcBef>
              <a:spcAft>
                <a:spcPts val="400"/>
              </a:spcAft>
            </a:pPr>
            <a:r>
              <a:rPr lang="en-US" sz="1050" dirty="0" smtClean="0">
                <a:solidFill>
                  <a:schemeClr val="bg1"/>
                </a:solidFill>
              </a:rPr>
              <a:t>©</a:t>
            </a:r>
            <a:r>
              <a:rPr lang="en-US" sz="1050" baseline="0" dirty="0" smtClean="0">
                <a:solidFill>
                  <a:schemeClr val="bg1"/>
                </a:solidFill>
              </a:rPr>
              <a:t> Copyright 2014 Innosight LLC</a:t>
            </a:r>
            <a:endParaRPr lang="en-US" sz="1050" dirty="0" smtClean="0">
              <a:solidFill>
                <a:schemeClr val="bg1"/>
              </a:solidFill>
            </a:endParaRPr>
          </a:p>
        </p:txBody>
      </p:sp>
      <p:pic>
        <p:nvPicPr>
          <p:cNvPr id="51" name="Picture 50" descr="Innosight_Logo_Fak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308674"/>
            <a:ext cx="2514600" cy="681926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1502" y="3976468"/>
            <a:ext cx="2372498" cy="219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992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01169"/>
            <a:ext cx="8524875" cy="771525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352425" y="1266824"/>
            <a:ext cx="8485632" cy="5266944"/>
          </a:xfrm>
        </p:spPr>
        <p:txBody>
          <a:bodyPr/>
          <a:lstStyle>
            <a:lvl1pPr marL="180000" indent="-180000" defTabSz="720000">
              <a:spcBef>
                <a:spcPts val="1200"/>
              </a:spcBef>
              <a:spcAft>
                <a:spcPts val="0"/>
              </a:spcAft>
              <a:defRPr/>
            </a:lvl1pPr>
            <a:lvl2pPr marL="360000" indent="-180000">
              <a:spcBef>
                <a:spcPts val="600"/>
              </a:spcBef>
              <a:spcAft>
                <a:spcPts val="0"/>
              </a:spcAft>
              <a:defRPr/>
            </a:lvl2pPr>
            <a:lvl3pPr marL="540000" indent="-180000">
              <a:spcBef>
                <a:spcPts val="600"/>
              </a:spcBef>
              <a:spcAft>
                <a:spcPts val="0"/>
              </a:spcAft>
              <a:defRPr/>
            </a:lvl3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5803996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4645152" y="1271016"/>
            <a:ext cx="4169664" cy="52669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356616" y="1271016"/>
            <a:ext cx="4169664" cy="5266944"/>
          </a:xfrm>
        </p:spPr>
        <p:txBody>
          <a:bodyPr/>
          <a:lstStyle>
            <a:lvl1pPr marL="180000" indent="-180000">
              <a:spcAft>
                <a:spcPts val="0"/>
              </a:spcAft>
              <a:defRPr/>
            </a:lvl1pPr>
            <a:lvl2pPr indent="-180000">
              <a:spcAft>
                <a:spcPts val="0"/>
              </a:spcAft>
              <a:defRPr/>
            </a:lvl2pPr>
            <a:lvl3pPr indent="-180000">
              <a:spcAft>
                <a:spcPts val="0"/>
              </a:spcAft>
              <a:defRPr/>
            </a:lvl3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67803851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2"/>
          </p:nvPr>
        </p:nvSpPr>
        <p:spPr>
          <a:xfrm>
            <a:off x="356616" y="1271016"/>
            <a:ext cx="8485632" cy="5266944"/>
          </a:xfrm>
        </p:spPr>
        <p:txBody>
          <a:bodyPr/>
          <a:lstStyle>
            <a:lvl1pPr marL="180000"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Click icon to add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8974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Pictur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301752" y="1197863"/>
            <a:ext cx="4206240" cy="5266944"/>
          </a:xfrm>
        </p:spPr>
        <p:txBody>
          <a:bodyPr/>
          <a:lstStyle>
            <a:lvl1pPr marL="180000">
              <a:defRPr sz="1600" b="0">
                <a:solidFill>
                  <a:srgbClr val="000000"/>
                </a:solidFill>
              </a:defRPr>
            </a:lvl1pPr>
            <a:lvl2pPr>
              <a:defRPr sz="1600">
                <a:solidFill>
                  <a:srgbClr val="000000"/>
                </a:solidFill>
              </a:defRPr>
            </a:lvl2pPr>
            <a:lvl3pPr>
              <a:tabLst>
                <a:tab pos="355600" algn="l"/>
              </a:tabLst>
              <a:defRPr sz="1600">
                <a:solidFill>
                  <a:srgbClr val="000000"/>
                </a:solidFill>
              </a:defRPr>
            </a:lvl3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4590288" y="1200150"/>
            <a:ext cx="4206240" cy="5266944"/>
          </a:xfrm>
        </p:spPr>
        <p:txBody>
          <a:bodyPr/>
          <a:lstStyle>
            <a:lvl1pPr marL="180000"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18177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har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356616" y="1271016"/>
            <a:ext cx="4169664" cy="52669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180000"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4645152" y="1271016"/>
            <a:ext cx="4169664" cy="52669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180000"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81766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352800" y="1047600"/>
            <a:ext cx="8488800" cy="5162400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180000"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01978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12055"/>
            <a:ext cx="8524875" cy="771525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96051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12055"/>
            <a:ext cx="85248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2425" y="1047751"/>
            <a:ext cx="8486775" cy="516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First level bullet</a:t>
            </a:r>
          </a:p>
          <a:p>
            <a:pPr lvl="1"/>
            <a:r>
              <a:rPr lang="en-US" dirty="0" smtClean="0"/>
              <a:t>Second level bullet</a:t>
            </a:r>
          </a:p>
          <a:p>
            <a:pPr lvl="2"/>
            <a:r>
              <a:rPr lang="en-US" dirty="0" smtClean="0"/>
              <a:t>Third level bullet</a:t>
            </a:r>
          </a:p>
          <a:p>
            <a:pPr lvl="0"/>
            <a:endParaRPr lang="en-US" dirty="0" smtClean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293914" y="979714"/>
            <a:ext cx="8523515" cy="1588"/>
          </a:xfrm>
          <a:prstGeom prst="line">
            <a:avLst/>
          </a:prstGeom>
          <a:ln w="12700">
            <a:solidFill>
              <a:srgbClr val="8996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Notes"/>
          <p:cNvSpPr txBox="1">
            <a:spLocks noChangeArrowheads="1"/>
          </p:cNvSpPr>
          <p:nvPr/>
        </p:nvSpPr>
        <p:spPr bwMode="auto">
          <a:xfrm>
            <a:off x="222250" y="6222999"/>
            <a:ext cx="6140450" cy="43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 anchor="b">
            <a:spAutoFit/>
          </a:bodyPr>
          <a:lstStyle/>
          <a:p>
            <a:pPr marL="184150" indent="-184150" defTabSz="881063" fontAlgn="t"/>
            <a:r>
              <a:rPr lang="en-CA" sz="800" noProof="1" smtClean="0"/>
              <a:t> </a:t>
            </a:r>
            <a:endParaRPr lang="en-CA" sz="800" noProof="1"/>
          </a:p>
        </p:txBody>
      </p:sp>
      <p:sp>
        <p:nvSpPr>
          <p:cNvPr id="8" name="TextBox 7"/>
          <p:cNvSpPr txBox="1"/>
          <p:nvPr/>
        </p:nvSpPr>
        <p:spPr>
          <a:xfrm>
            <a:off x="0" y="6652800"/>
            <a:ext cx="289440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 smtClean="0"/>
              <a:t>© Copyright 2014 Innosight LLC </a:t>
            </a:r>
          </a:p>
          <a:p>
            <a:pPr>
              <a:spcBef>
                <a:spcPts val="200"/>
              </a:spcBef>
              <a:spcAft>
                <a:spcPts val="400"/>
              </a:spcAft>
            </a:pPr>
            <a:endParaRPr lang="de-DE" sz="1600" dirty="0" smtClean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09200" y="6652800"/>
            <a:ext cx="2134800" cy="93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fld id="{BB69BBE8-4DB2-4642-B003-B220ACD5A2FD}" type="slidenum">
              <a:rPr lang="en-US" sz="800" smtClean="0"/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40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800" dirty="0" smtClean="0"/>
          </a:p>
        </p:txBody>
      </p:sp>
    </p:spTree>
    <p:extLst>
      <p:ext uri="{BB962C8B-B14F-4D97-AF65-F5344CB8AC3E}">
        <p14:creationId xmlns:p14="http://schemas.microsoft.com/office/powerpoint/2010/main" val="1694466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ransition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en-US" sz="2200" b="1" smtClean="0">
          <a:solidFill>
            <a:srgbClr val="000000"/>
          </a:solidFill>
          <a:effectLst/>
          <a:latin typeface="+mn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300" b="1">
          <a:solidFill>
            <a:schemeClr val="bg1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300" b="1">
          <a:solidFill>
            <a:schemeClr val="bg1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300" b="1">
          <a:solidFill>
            <a:schemeClr val="bg1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3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Narrow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Narrow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Narrow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Narrow" pitchFamily="34" charset="0"/>
        </a:defRPr>
      </a:lvl9pPr>
    </p:titleStyle>
    <p:bodyStyle>
      <a:lvl1pPr marL="180000" indent="-180000" algn="l" rtl="0" eaLnBrk="1" fontAlgn="base" hangingPunct="1">
        <a:lnSpc>
          <a:spcPct val="100000"/>
        </a:lnSpc>
        <a:spcBef>
          <a:spcPts val="1200"/>
        </a:spcBef>
        <a:spcAft>
          <a:spcPts val="0"/>
        </a:spcAft>
        <a:buClr>
          <a:schemeClr val="tx1"/>
        </a:buClr>
        <a:buSzPct val="111000"/>
        <a:buFont typeface="Arial" pitchFamily="34" charset="0"/>
        <a:buChar char="•"/>
        <a:defRPr sz="1600" b="0" baseline="0">
          <a:solidFill>
            <a:srgbClr val="000000"/>
          </a:solidFill>
          <a:latin typeface="+mn-lt"/>
          <a:ea typeface="+mn-ea"/>
          <a:cs typeface="+mn-cs"/>
        </a:defRPr>
      </a:lvl1pPr>
      <a:lvl2pPr marL="360000" indent="-180000" algn="l" rtl="0" eaLnBrk="1" fontAlgn="base" hangingPunct="1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Font typeface="Arial" pitchFamily="34" charset="0"/>
        <a:buChar char="–"/>
        <a:defRPr sz="1600">
          <a:solidFill>
            <a:srgbClr val="000000"/>
          </a:solidFill>
          <a:latin typeface="+mn-lt"/>
        </a:defRPr>
      </a:lvl2pPr>
      <a:lvl3pPr marL="540000" indent="-180000" algn="l" rtl="0" eaLnBrk="1" fontAlgn="base" hangingPunct="1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SzPct val="95000"/>
        <a:buFont typeface="Arial" pitchFamily="34" charset="0"/>
        <a:buChar char="▪"/>
        <a:defRPr sz="16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600" baseline="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6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the First Mile Certainty Table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53828" y="1187244"/>
            <a:ext cx="8228416" cy="714376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 smtClean="0"/>
              <a:t>The First Mile Certainty Table is a way to develop a better grounding of true levels of confidence in an idea. Building off three key questions (Is there a need? Can you deliver? Is it worth it?), it </a:t>
            </a:r>
            <a:r>
              <a:rPr lang="en-US" sz="1400" b="1" dirty="0" smtClean="0">
                <a:solidFill>
                  <a:srgbClr val="FA7F34"/>
                </a:solidFill>
              </a:rPr>
              <a:t>provides a quick way to gauge confidence in each area. </a:t>
            </a:r>
            <a:endParaRPr lang="en-US" sz="1400" b="1" dirty="0">
              <a:solidFill>
                <a:srgbClr val="FA7F34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502920" y="2055924"/>
            <a:ext cx="8138160" cy="4389120"/>
            <a:chOff x="453828" y="1981200"/>
            <a:chExt cx="8138160" cy="4495800"/>
          </a:xfrm>
        </p:grpSpPr>
        <p:sp>
          <p:nvSpPr>
            <p:cNvPr id="13" name="Rectangle 12"/>
            <p:cNvSpPr/>
            <p:nvPr/>
          </p:nvSpPr>
          <p:spPr>
            <a:xfrm>
              <a:off x="453828" y="1981200"/>
              <a:ext cx="8138160" cy="44958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effectLst/>
            <a:scene3d>
              <a:camera prst="orthographicFront"/>
              <a:lightRig rig="threePt" dir="b"/>
            </a:scene3d>
            <a:sp3d prstMaterial="matte">
              <a:contourClr>
                <a:schemeClr val="accent1">
                  <a:tint val="10000"/>
                  <a:satMod val="130000"/>
                </a:schemeClr>
              </a:contour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09600" y="2177205"/>
              <a:ext cx="4206240" cy="4121150"/>
            </a:xfrm>
            <a:prstGeom prst="rect">
              <a:avLst/>
            </a:prstGeom>
            <a:solidFill>
              <a:schemeClr val="bg1"/>
            </a:solidFill>
            <a:effectLst/>
            <a:scene3d>
              <a:camera prst="orthographicFront"/>
              <a:lightRig rig="threePt" dir="b"/>
            </a:scene3d>
            <a:sp3d prstMaterial="matte">
              <a:contourClr>
                <a:schemeClr val="accent1">
                  <a:tint val="10000"/>
                  <a:satMod val="130000"/>
                </a:schemeClr>
              </a:contour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8" name="Text Placeholder 2"/>
          <p:cNvSpPr txBox="1">
            <a:spLocks/>
          </p:cNvSpPr>
          <p:nvPr/>
        </p:nvSpPr>
        <p:spPr bwMode="auto">
          <a:xfrm>
            <a:off x="5015552" y="2262938"/>
            <a:ext cx="3535680" cy="4048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80000" indent="-180000" algn="l" defTabSz="720000" rtl="0" eaLnBrk="1" fontAlgn="base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1"/>
              </a:buClr>
              <a:buSzPct val="111000"/>
              <a:buFont typeface="Arial" pitchFamily="34" charset="0"/>
              <a:buChar char="•"/>
              <a:defRPr sz="1600" b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360000" indent="-180000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Arial" pitchFamily="34" charset="0"/>
              <a:buChar char="–"/>
              <a:defRPr sz="1600">
                <a:solidFill>
                  <a:srgbClr val="000000"/>
                </a:solidFill>
                <a:latin typeface="+mn-lt"/>
              </a:defRPr>
            </a:lvl2pPr>
            <a:lvl3pPr marL="540000" indent="-180000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95000"/>
              <a:buFont typeface="Arial" pitchFamily="34" charset="0"/>
              <a:buChar char="▪"/>
              <a:defRPr sz="1600">
                <a:solidFill>
                  <a:srgbClr val="000000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600" baseline="0">
                <a:solidFill>
                  <a:schemeClr val="bg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600">
                <a:solidFill>
                  <a:schemeClr val="bg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Font typeface="Arial" pitchFamily="34" charset="0"/>
              <a:buNone/>
            </a:pPr>
            <a:r>
              <a:rPr lang="en-US" sz="1400" kern="0" dirty="0" smtClean="0"/>
              <a:t>The First Mile Certainty Table helps guide activities to </a:t>
            </a:r>
            <a:r>
              <a:rPr lang="en-US" sz="1400" b="1" kern="0" dirty="0" smtClean="0"/>
              <a:t>increase certainty </a:t>
            </a:r>
            <a:r>
              <a:rPr lang="en-US" sz="1400" kern="0" dirty="0" smtClean="0"/>
              <a:t>in an idea: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400" kern="0" dirty="0" smtClean="0"/>
              <a:t>As a team, evaluate where the idea is for each key question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400" kern="0" dirty="0"/>
              <a:t>The further to the left of the table, the greater the </a:t>
            </a:r>
            <a:r>
              <a:rPr lang="en-US" sz="1400" kern="0" dirty="0" smtClean="0"/>
              <a:t>uncertainty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400" kern="0" dirty="0" smtClean="0"/>
              <a:t>For each area where your knowledge is low, </a:t>
            </a:r>
            <a:r>
              <a:rPr lang="en-US" sz="1400" b="1" kern="0" dirty="0" smtClean="0"/>
              <a:t>run a quick, low-cost experiment </a:t>
            </a:r>
            <a:r>
              <a:rPr lang="en-US" sz="1400" kern="0" dirty="0" smtClean="0"/>
              <a:t>that will move the idea to the right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400" kern="0" dirty="0" smtClean="0"/>
              <a:t>Revisit the chart on a quarterly basis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7696200" y="152400"/>
            <a:ext cx="1303991" cy="308508"/>
            <a:chOff x="44244" y="1439976"/>
            <a:chExt cx="9042683" cy="2139386"/>
          </a:xfrm>
        </p:grpSpPr>
        <p:sp>
          <p:nvSpPr>
            <p:cNvPr id="21" name="Oval 20"/>
            <p:cNvSpPr/>
            <p:nvPr/>
          </p:nvSpPr>
          <p:spPr>
            <a:xfrm>
              <a:off x="6960456" y="1748484"/>
              <a:ext cx="1830880" cy="1830878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Oval 21"/>
            <p:cNvSpPr/>
            <p:nvPr/>
          </p:nvSpPr>
          <p:spPr>
            <a:xfrm>
              <a:off x="4771506" y="1748484"/>
              <a:ext cx="1830880" cy="1830878"/>
            </a:xfrm>
            <a:prstGeom prst="ellipse">
              <a:avLst/>
            </a:prstGeom>
            <a:solidFill>
              <a:srgbClr val="FA7F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Oval 22"/>
            <p:cNvSpPr/>
            <p:nvPr/>
          </p:nvSpPr>
          <p:spPr>
            <a:xfrm>
              <a:off x="387513" y="1748484"/>
              <a:ext cx="1830880" cy="1830878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Oval 24"/>
            <p:cNvSpPr/>
            <p:nvPr/>
          </p:nvSpPr>
          <p:spPr>
            <a:xfrm>
              <a:off x="2582557" y="1748484"/>
              <a:ext cx="1830880" cy="1830878"/>
            </a:xfrm>
            <a:prstGeom prst="ellipse">
              <a:avLst/>
            </a:prstGeom>
            <a:solidFill>
              <a:srgbClr val="DADA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6" name="Picture 3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44244" y="1439976"/>
              <a:ext cx="2553653" cy="17899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7" name="Picture 4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2251666" y="1440816"/>
              <a:ext cx="2429413" cy="17890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8" name="Picture 5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4473699" y="1470312"/>
              <a:ext cx="2408386" cy="17890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9" name="Picture 6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6665160" y="1484219"/>
              <a:ext cx="2421767" cy="17899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9" name="Text Placeholder 2"/>
          <p:cNvSpPr txBox="1">
            <a:spLocks/>
          </p:cNvSpPr>
          <p:nvPr/>
        </p:nvSpPr>
        <p:spPr bwMode="auto">
          <a:xfrm>
            <a:off x="887784" y="5486401"/>
            <a:ext cx="3772900" cy="623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80000" indent="-180000" algn="l" defTabSz="720000" rtl="0" eaLnBrk="1" fontAlgn="base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1"/>
              </a:buClr>
              <a:buSzPct val="111000"/>
              <a:buFont typeface="Arial" pitchFamily="34" charset="0"/>
              <a:buChar char="•"/>
              <a:defRPr sz="1600" b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360000" indent="-180000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Arial" pitchFamily="34" charset="0"/>
              <a:buChar char="–"/>
              <a:defRPr sz="1600">
                <a:solidFill>
                  <a:srgbClr val="000000"/>
                </a:solidFill>
                <a:latin typeface="+mn-lt"/>
              </a:defRPr>
            </a:lvl2pPr>
            <a:lvl3pPr marL="540000" indent="-180000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95000"/>
              <a:buFont typeface="Arial" pitchFamily="34" charset="0"/>
              <a:buChar char="▪"/>
              <a:defRPr sz="1600">
                <a:solidFill>
                  <a:srgbClr val="000000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600" baseline="0">
                <a:solidFill>
                  <a:schemeClr val="bg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600">
                <a:solidFill>
                  <a:schemeClr val="bg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200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The simplicity of the table makes it a great tool for team discussion. Print it out and gain consensus as to today’s level of knowledge.</a:t>
            </a:r>
            <a:endParaRPr lang="en-US" sz="1200" kern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914400" y="5423507"/>
            <a:ext cx="3744741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872195" y="2391154"/>
            <a:ext cx="3788489" cy="2832471"/>
            <a:chOff x="872195" y="2405222"/>
            <a:chExt cx="3788489" cy="2832471"/>
          </a:xfrm>
        </p:grpSpPr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6" cstate="print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1644" y="3016039"/>
              <a:ext cx="3749040" cy="22216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2" name="Text Placeholder 2"/>
            <p:cNvSpPr txBox="1">
              <a:spLocks/>
            </p:cNvSpPr>
            <p:nvPr/>
          </p:nvSpPr>
          <p:spPr bwMode="auto">
            <a:xfrm>
              <a:off x="872195" y="2405222"/>
              <a:ext cx="378694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>
              <a:lvl1pPr marL="180000" indent="-180000" algn="l" defTabSz="720000" rtl="0" eaLnBrk="1" fontAlgn="base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>
                  <a:schemeClr val="tx1"/>
                </a:buClr>
                <a:buSzPct val="111000"/>
                <a:buFont typeface="Arial" pitchFamily="34" charset="0"/>
                <a:buChar char="•"/>
                <a:defRPr sz="1600" b="0" baseline="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1pPr>
              <a:lvl2pPr marL="360000" indent="-180000" algn="l" rtl="0" eaLnBrk="1" fontAlgn="base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000000"/>
                </a:buClr>
                <a:buFont typeface="Arial" pitchFamily="34" charset="0"/>
                <a:buChar char="–"/>
                <a:defRPr sz="1600">
                  <a:solidFill>
                    <a:srgbClr val="000000"/>
                  </a:solidFill>
                  <a:latin typeface="+mn-lt"/>
                </a:defRPr>
              </a:lvl2pPr>
              <a:lvl3pPr marL="540000" indent="-180000" algn="l" rtl="0" eaLnBrk="1" fontAlgn="base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000000"/>
                </a:buClr>
                <a:buSzPct val="95000"/>
                <a:buFont typeface="Arial" pitchFamily="34" charset="0"/>
                <a:buChar char="▪"/>
                <a:defRPr sz="1600">
                  <a:solidFill>
                    <a:srgbClr val="000000"/>
                  </a:solidFill>
                  <a:latin typeface="+mn-lt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•"/>
                <a:defRPr sz="1600" baseline="0">
                  <a:solidFill>
                    <a:schemeClr val="bg1"/>
                  </a:solidFill>
                  <a:latin typeface="+mn-lt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•"/>
                <a:defRPr sz="1600">
                  <a:solidFill>
                    <a:schemeClr val="bg1"/>
                  </a:solidFill>
                  <a:latin typeface="+mn-lt"/>
                </a:defRPr>
              </a:lvl5pPr>
              <a:lvl6pPr marL="25146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2"/>
                  </a:solidFill>
                  <a:latin typeface="+mn-lt"/>
                </a:defRPr>
              </a:lvl6pPr>
              <a:lvl7pPr marL="29718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2"/>
                  </a:solidFill>
                  <a:latin typeface="+mn-lt"/>
                </a:defRPr>
              </a:lvl7pPr>
              <a:lvl8pPr marL="3429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2"/>
                  </a:solidFill>
                  <a:latin typeface="+mn-lt"/>
                </a:defRPr>
              </a:lvl8pPr>
              <a:lvl9pPr marL="3886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2"/>
                  </a:solidFill>
                  <a:latin typeface="+mn-lt"/>
                </a:defRPr>
              </a:lvl9pPr>
            </a:lstStyle>
            <a:p>
              <a:pPr marL="0" indent="0" algn="ctr">
                <a:buFont typeface="Arial" pitchFamily="34" charset="0"/>
                <a:buNone/>
              </a:pPr>
              <a:r>
                <a:rPr lang="en-US" sz="1000" kern="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Run experiments to increase certainty if an area of your idea falls on the left side of the table (your knowledge is low)</a:t>
              </a:r>
              <a:endParaRPr lang="en-US" sz="1000" kern="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" name="Right Brace 3"/>
            <p:cNvSpPr/>
            <p:nvPr/>
          </p:nvSpPr>
          <p:spPr>
            <a:xfrm rot="16200000">
              <a:off x="2014024" y="2238799"/>
              <a:ext cx="182880" cy="1371600"/>
            </a:xfrm>
            <a:prstGeom prst="rightBrace">
              <a:avLst>
                <a:gd name="adj1" fmla="val 53391"/>
                <a:gd name="adj2" fmla="val 50000"/>
              </a:avLst>
            </a:prstGeom>
            <a:solidFill>
              <a:schemeClr val="bg2">
                <a:lumMod val="90000"/>
              </a:schemeClr>
            </a:solidFill>
            <a:ln w="25400">
              <a:solidFill>
                <a:srgbClr val="468272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8678675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Mile Certainty Table</a:t>
            </a:r>
            <a:endParaRPr lang="en-US" dirty="0"/>
          </a:p>
        </p:txBody>
      </p:sp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933581"/>
              </p:ext>
            </p:extLst>
          </p:nvPr>
        </p:nvGraphicFramePr>
        <p:xfrm>
          <a:off x="457199" y="1619536"/>
          <a:ext cx="8225047" cy="4810983"/>
        </p:xfrm>
        <a:graphic>
          <a:graphicData uri="http://schemas.openxmlformats.org/drawingml/2006/table">
            <a:tbl>
              <a:tblPr firstRow="1" bandRow="1"/>
              <a:tblGrid>
                <a:gridCol w="1219201"/>
                <a:gridCol w="1167641"/>
                <a:gridCol w="1167641"/>
                <a:gridCol w="1167641"/>
                <a:gridCol w="1167641"/>
                <a:gridCol w="1167641"/>
                <a:gridCol w="1167641"/>
              </a:tblGrid>
              <a:tr h="4478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Question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8272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tabLst>
                          <a:tab pos="290513" algn="ctr"/>
                          <a:tab pos="3889375" algn="ctr"/>
                          <a:tab pos="7489825" algn="r"/>
                        </a:tabLst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Low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               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	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827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tabLst>
                          <a:tab pos="290513" algn="ctr"/>
                          <a:tab pos="3889375" algn="ctr"/>
                          <a:tab pos="7489825" algn="r"/>
                        </a:tabLst>
                      </a:pPr>
                      <a:r>
                        <a:rPr lang="en-US" sz="1600" b="1" kern="1200" dirty="0" smtClean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+mn-cs"/>
                        </a:rPr>
                        <a:t>Degree of Proof</a:t>
                      </a:r>
                      <a:endParaRPr lang="en-US" sz="1600" b="1" kern="1200" dirty="0">
                        <a:solidFill>
                          <a:schemeClr val="bg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827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tabLst>
                          <a:tab pos="290513" algn="ctr"/>
                          <a:tab pos="3889375" algn="ctr"/>
                          <a:tab pos="7489825" algn="r"/>
                        </a:tabLst>
                      </a:pPr>
                      <a:r>
                        <a:rPr lang="en-US" sz="1600" b="1" kern="1200" dirty="0" smtClean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+mn-cs"/>
                        </a:rPr>
                        <a:t>High</a:t>
                      </a:r>
                      <a:endParaRPr lang="en-US" sz="1600" b="1" kern="1200" dirty="0">
                        <a:solidFill>
                          <a:schemeClr val="bg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6827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14543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600" b="1" dirty="0" smtClean="0"/>
                        <a:t>Is there </a:t>
                      </a:r>
                      <a:br>
                        <a:rPr lang="en-US" sz="1600" b="1" dirty="0" smtClean="0"/>
                      </a:br>
                      <a:r>
                        <a:rPr lang="en-US" sz="1600" b="1" dirty="0" smtClean="0"/>
                        <a:t>a need?</a:t>
                      </a:r>
                      <a:endParaRPr lang="en-US" sz="1600" b="1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Said</a:t>
                      </a:r>
                      <a:endParaRPr lang="en-US" sz="1400" baseline="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400" dirty="0" smtClean="0"/>
                        <a:t>Shown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400" dirty="0" smtClean="0"/>
                        <a:t>Used</a:t>
                      </a:r>
                      <a:endParaRPr lang="en-US" sz="14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400" dirty="0" smtClean="0"/>
                        <a:t>Purchased</a:t>
                      </a:r>
                      <a:endParaRPr lang="en-US" sz="14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EFB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400" dirty="0" smtClean="0"/>
                        <a:t>Repeated</a:t>
                      </a:r>
                      <a:endParaRPr lang="en-US" sz="14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FC571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400" dirty="0" smtClean="0"/>
                        <a:t>Advocated</a:t>
                      </a:r>
                      <a:endParaRPr lang="en-US" sz="14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14543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600" b="1" dirty="0" smtClean="0"/>
                        <a:t>Can you deliver?</a:t>
                      </a:r>
                      <a:endParaRPr lang="en-US" sz="1600" b="1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Dreamed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400" dirty="0" smtClean="0"/>
                        <a:t>Drawn</a:t>
                      </a:r>
                      <a:endParaRPr lang="en-US" sz="14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400" dirty="0" smtClean="0"/>
                        <a:t>Prototyped</a:t>
                      </a:r>
                      <a:endParaRPr lang="en-US" sz="14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400" dirty="0" smtClean="0"/>
                        <a:t>Piloted</a:t>
                      </a:r>
                      <a:endParaRPr lang="en-US" sz="14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EFB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400" dirty="0" smtClean="0"/>
                        <a:t>Delivered</a:t>
                      </a:r>
                      <a:endParaRPr lang="en-US" sz="14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FC571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400" dirty="0" smtClean="0"/>
                        <a:t>Scaled</a:t>
                      </a:r>
                      <a:endParaRPr lang="en-US" sz="14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14543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Is it </a:t>
                      </a:r>
                      <a:br>
                        <a:rPr lang="en-US" sz="1600" b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worth it?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Model: Envelope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Model: Unit Economics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400" dirty="0" smtClean="0"/>
                        <a:t>Model: Entire Business</a:t>
                      </a:r>
                      <a:endParaRPr lang="en-US" sz="14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400" dirty="0" smtClean="0"/>
                        <a:t>Revenue Producing;</a:t>
                      </a:r>
                      <a:r>
                        <a:rPr lang="en-US" sz="1400" baseline="0" dirty="0" smtClean="0"/>
                        <a:t> Unit Economics Validated</a:t>
                      </a:r>
                      <a:endParaRPr lang="en-US" sz="14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EFB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400" dirty="0" smtClean="0"/>
                        <a:t>Line</a:t>
                      </a:r>
                      <a:r>
                        <a:rPr lang="en-US" sz="1400" baseline="0" dirty="0" smtClean="0"/>
                        <a:t> of Sight to Profitability</a:t>
                      </a:r>
                      <a:endParaRPr lang="en-US" sz="14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FC571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400" dirty="0" smtClean="0"/>
                        <a:t>Profitable</a:t>
                      </a:r>
                      <a:endParaRPr lang="en-US" sz="14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42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35098" y="1197592"/>
            <a:ext cx="8273805" cy="3810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>
                <a:solidFill>
                  <a:schemeClr val="tx1"/>
                </a:solidFill>
              </a:rPr>
              <a:t>Focus in on the areas of highest uncertainty using the table below:</a:t>
            </a:r>
          </a:p>
        </p:txBody>
      </p:sp>
    </p:spTree>
    <p:extLst>
      <p:ext uri="{BB962C8B-B14F-4D97-AF65-F5344CB8AC3E}">
        <p14:creationId xmlns:p14="http://schemas.microsoft.com/office/powerpoint/2010/main" val="7355325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TYPE" val="BOARDWHITE"/>
  <p:tag name="OFFICECODE" val="FALSE"/>
  <p:tag name="FOOTER" val="FALSE"/>
  <p:tag name="OFFICES" val="Boston"/>
  <p:tag name="OFFICE" val="Boston"/>
  <p:tag name="VERSION" val="5.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INNOSIGHT-template">
  <a:themeElements>
    <a:clrScheme name="Innosight Fills Light">
      <a:dk1>
        <a:sysClr val="windowText" lastClr="000000"/>
      </a:dk1>
      <a:lt1>
        <a:sysClr val="window" lastClr="FFFFFF"/>
      </a:lt1>
      <a:dk2>
        <a:srgbClr val="666666"/>
      </a:dk2>
      <a:lt2>
        <a:srgbClr val="F2F2F2"/>
      </a:lt2>
      <a:accent1>
        <a:srgbClr val="AAC4E5"/>
      </a:accent1>
      <a:accent2>
        <a:srgbClr val="BFD2B6"/>
      </a:accent2>
      <a:accent3>
        <a:srgbClr val="D0D5D9"/>
      </a:accent3>
      <a:accent4>
        <a:srgbClr val="F1AAA6"/>
      </a:accent4>
      <a:accent5>
        <a:srgbClr val="CDC7BB"/>
      </a:accent5>
      <a:accent6>
        <a:srgbClr val="F8CD9A"/>
      </a:accent6>
      <a:hlink>
        <a:srgbClr val="225896"/>
      </a:hlink>
      <a:folHlink>
        <a:srgbClr val="6EB4CD"/>
      </a:folHlink>
    </a:clrScheme>
    <a:fontScheme name="Default Design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5891A5"/>
        </a:solidFill>
        <a:effectLst/>
        <a:scene3d>
          <a:camera prst="orthographicFront"/>
          <a:lightRig rig="threePt" dir="b"/>
        </a:scene3d>
        <a:sp3d prstMaterial="matte">
          <a:contourClr>
            <a:schemeClr val="accent1">
              <a:tint val="10000"/>
              <a:satMod val="130000"/>
            </a:schemeClr>
          </a:contourClr>
        </a:sp3d>
      </a:spPr>
      <a:bodyPr rtlCol="0" anchor="ctr"/>
      <a:lstStyle>
        <a:defPPr algn="ctr">
          <a:defRPr sz="1600" dirty="0" smtClean="0">
            <a:solidFill>
              <a:srgbClr val="000000"/>
            </a:solidFill>
          </a:defRPr>
        </a:defPPr>
      </a:lstStyle>
      <a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a:style>
    </a:spDef>
    <a:lnDef>
      <a:spPr>
        <a:ln w="12700">
          <a:solidFill>
            <a:srgbClr val="B32400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spcBef>
            <a:spcPts val="200"/>
          </a:spcBef>
          <a:spcAft>
            <a:spcPts val="400"/>
          </a:spcAft>
          <a:defRPr sz="1600"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25251F"/>
        </a:dk1>
        <a:lt1>
          <a:srgbClr val="FFFFFF"/>
        </a:lt1>
        <a:dk2>
          <a:srgbClr val="000000"/>
        </a:dk2>
        <a:lt2>
          <a:srgbClr val="605F4F"/>
        </a:lt2>
        <a:accent1>
          <a:srgbClr val="86B4CE"/>
        </a:accent1>
        <a:accent2>
          <a:srgbClr val="333399"/>
        </a:accent2>
        <a:accent3>
          <a:srgbClr val="FFFFFF"/>
        </a:accent3>
        <a:accent4>
          <a:srgbClr val="1E1E19"/>
        </a:accent4>
        <a:accent5>
          <a:srgbClr val="C3D6E3"/>
        </a:accent5>
        <a:accent6>
          <a:srgbClr val="2D2D8A"/>
        </a:accent6>
        <a:hlink>
          <a:srgbClr val="DF785B"/>
        </a:hlink>
        <a:folHlink>
          <a:srgbClr val="02BEF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25251F"/>
        </a:dk1>
        <a:lt1>
          <a:srgbClr val="FFFFFF"/>
        </a:lt1>
        <a:dk2>
          <a:srgbClr val="000000"/>
        </a:dk2>
        <a:lt2>
          <a:srgbClr val="605F4F"/>
        </a:lt2>
        <a:accent1>
          <a:srgbClr val="86B4CE"/>
        </a:accent1>
        <a:accent2>
          <a:srgbClr val="333399"/>
        </a:accent2>
        <a:accent3>
          <a:srgbClr val="FFFFFF"/>
        </a:accent3>
        <a:accent4>
          <a:srgbClr val="1E1E19"/>
        </a:accent4>
        <a:accent5>
          <a:srgbClr val="C3D6E3"/>
        </a:accent5>
        <a:accent6>
          <a:srgbClr val="2D2D8A"/>
        </a:accent6>
        <a:hlink>
          <a:srgbClr val="DF785B"/>
        </a:hlink>
        <a:folHlink>
          <a:srgbClr val="02BEF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4F4732"/>
        </a:dk1>
        <a:lt1>
          <a:srgbClr val="FFFFFF"/>
        </a:lt1>
        <a:dk2>
          <a:srgbClr val="332E21"/>
        </a:dk2>
        <a:lt2>
          <a:srgbClr val="E0DDD0"/>
        </a:lt2>
        <a:accent1>
          <a:srgbClr val="8BAFC0"/>
        </a:accent1>
        <a:accent2>
          <a:srgbClr val="F2DA6B"/>
        </a:accent2>
        <a:accent3>
          <a:srgbClr val="FFFFFF"/>
        </a:accent3>
        <a:accent4>
          <a:srgbClr val="423B29"/>
        </a:accent4>
        <a:accent5>
          <a:srgbClr val="C4D4DC"/>
        </a:accent5>
        <a:accent6>
          <a:srgbClr val="DBC560"/>
        </a:accent6>
        <a:hlink>
          <a:srgbClr val="E35939"/>
        </a:hlink>
        <a:folHlink>
          <a:srgbClr val="4FBCD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4F4732"/>
        </a:dk1>
        <a:lt1>
          <a:srgbClr val="FFFFFF"/>
        </a:lt1>
        <a:dk2>
          <a:srgbClr val="332E21"/>
        </a:dk2>
        <a:lt2>
          <a:srgbClr val="E0DED8"/>
        </a:lt2>
        <a:accent1>
          <a:srgbClr val="88B5CF"/>
        </a:accent1>
        <a:accent2>
          <a:srgbClr val="F2DA6B"/>
        </a:accent2>
        <a:accent3>
          <a:srgbClr val="FFFFFF"/>
        </a:accent3>
        <a:accent4>
          <a:srgbClr val="423B29"/>
        </a:accent4>
        <a:accent5>
          <a:srgbClr val="C3D7E4"/>
        </a:accent5>
        <a:accent6>
          <a:srgbClr val="DBC560"/>
        </a:accent6>
        <a:hlink>
          <a:srgbClr val="B12924"/>
        </a:hlink>
        <a:folHlink>
          <a:srgbClr val="00B7E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4F4732"/>
        </a:dk1>
        <a:lt1>
          <a:srgbClr val="FFFFFF"/>
        </a:lt1>
        <a:dk2>
          <a:srgbClr val="332E21"/>
        </a:dk2>
        <a:lt2>
          <a:srgbClr val="E0DDD8"/>
        </a:lt2>
        <a:accent1>
          <a:srgbClr val="88B5CF"/>
        </a:accent1>
        <a:accent2>
          <a:srgbClr val="F2DA6B"/>
        </a:accent2>
        <a:accent3>
          <a:srgbClr val="FFFFFF"/>
        </a:accent3>
        <a:accent4>
          <a:srgbClr val="423B29"/>
        </a:accent4>
        <a:accent5>
          <a:srgbClr val="C3D7E4"/>
        </a:accent5>
        <a:accent6>
          <a:srgbClr val="DBC560"/>
        </a:accent6>
        <a:hlink>
          <a:srgbClr val="B12924"/>
        </a:hlink>
        <a:folHlink>
          <a:srgbClr val="00B7E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INNOSIGHT-template</Template>
  <TotalTime>11150</TotalTime>
  <Words>249</Words>
  <Application>Microsoft Office PowerPoint</Application>
  <PresentationFormat>On-screen Show (4:3)</PresentationFormat>
  <Paragraphs>36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1_INNOSIGHT-template</vt:lpstr>
      <vt:lpstr>Understanding the First Mile Certainty Table</vt:lpstr>
      <vt:lpstr>First Mile Certainty Table</vt:lpstr>
    </vt:vector>
  </TitlesOfParts>
  <Company>Innosight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Crystal Spanakos</dc:creator>
  <cp:lastModifiedBy>Kristen Blake</cp:lastModifiedBy>
  <cp:revision>367</cp:revision>
  <dcterms:created xsi:type="dcterms:W3CDTF">2013-03-12T19:34:58Z</dcterms:created>
  <dcterms:modified xsi:type="dcterms:W3CDTF">2014-04-01T19:51:17Z</dcterms:modified>
</cp:coreProperties>
</file>