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4"/>
  </p:notesMasterIdLst>
  <p:sldIdLst>
    <p:sldId id="333" r:id="rId2"/>
    <p:sldId id="332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597"/>
    <a:srgbClr val="468272"/>
    <a:srgbClr val="FA7F34"/>
    <a:srgbClr val="F0D65A"/>
    <a:srgbClr val="FB6F28"/>
    <a:srgbClr val="E15905"/>
    <a:srgbClr val="DADADA"/>
    <a:srgbClr val="FF9933"/>
    <a:srgbClr val="589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8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E9773-7F4C-4A88-9EF9-895D9A538E20}" type="datetimeFigureOut">
              <a:rPr lang="en-US" smtClean="0"/>
              <a:t>4/1/2014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F23A8-FB82-48F9-9C23-3FBD7916AC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690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533400" y="2286000"/>
            <a:ext cx="4615070" cy="906510"/>
          </a:xfrm>
        </p:spPr>
        <p:txBody>
          <a:bodyPr anchor="t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774196"/>
            <a:ext cx="4234070" cy="34060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-14068" y="6186268"/>
            <a:ext cx="9158068" cy="685800"/>
          </a:xfrm>
          <a:prstGeom prst="rect">
            <a:avLst/>
          </a:prstGeom>
          <a:solidFill>
            <a:srgbClr val="DD291E"/>
          </a:solidFill>
          <a:effectLst/>
          <a:scene3d>
            <a:camera prst="orthographicFront"/>
            <a:lightRig rig="threePt" dir="b"/>
          </a:scene3d>
          <a:sp3d prstMaterial="matte">
            <a:contourClr>
              <a:schemeClr val="accent1">
                <a:tint val="10000"/>
                <a:satMod val="13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8600" y="6421446"/>
            <a:ext cx="2819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en-US" sz="1050" dirty="0" smtClean="0">
                <a:solidFill>
                  <a:schemeClr val="bg1"/>
                </a:solidFill>
              </a:rPr>
              <a:t>©</a:t>
            </a:r>
            <a:r>
              <a:rPr lang="en-US" sz="1050" baseline="0" dirty="0" smtClean="0">
                <a:solidFill>
                  <a:schemeClr val="bg1"/>
                </a:solidFill>
              </a:rPr>
              <a:t> Copyright 2014 Innosight LLC</a:t>
            </a:r>
            <a:endParaRPr lang="en-US" sz="1050" dirty="0" smtClean="0">
              <a:solidFill>
                <a:schemeClr val="bg1"/>
              </a:solidFill>
            </a:endParaRPr>
          </a:p>
        </p:txBody>
      </p:sp>
      <p:pic>
        <p:nvPicPr>
          <p:cNvPr id="47" name="Picture 46" descr="Innosight_Logo_Fak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08674"/>
            <a:ext cx="2514600" cy="681926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502" y="3976468"/>
            <a:ext cx="2372498" cy="2194560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-14068" y="6186268"/>
            <a:ext cx="9158068" cy="685800"/>
          </a:xfrm>
          <a:prstGeom prst="rect">
            <a:avLst/>
          </a:prstGeom>
          <a:solidFill>
            <a:srgbClr val="DD291E"/>
          </a:solidFill>
          <a:effectLst/>
          <a:scene3d>
            <a:camera prst="orthographicFront"/>
            <a:lightRig rig="threePt" dir="b"/>
          </a:scene3d>
          <a:sp3d prstMaterial="matte">
            <a:contourClr>
              <a:schemeClr val="accent1">
                <a:tint val="10000"/>
                <a:satMod val="13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8600" y="6421446"/>
            <a:ext cx="2819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en-US" sz="1050" dirty="0" smtClean="0">
                <a:solidFill>
                  <a:schemeClr val="bg1"/>
                </a:solidFill>
              </a:rPr>
              <a:t>©</a:t>
            </a:r>
            <a:r>
              <a:rPr lang="en-US" sz="1050" baseline="0" dirty="0" smtClean="0">
                <a:solidFill>
                  <a:schemeClr val="bg1"/>
                </a:solidFill>
              </a:rPr>
              <a:t> Copyright 2014 Innosight LLC</a:t>
            </a:r>
            <a:endParaRPr lang="en-US" sz="1050" dirty="0" smtClean="0">
              <a:solidFill>
                <a:schemeClr val="bg1"/>
              </a:solidFill>
            </a:endParaRPr>
          </a:p>
        </p:txBody>
      </p:sp>
      <p:pic>
        <p:nvPicPr>
          <p:cNvPr id="51" name="Picture 50" descr="Innosight_Logo_Fak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08674"/>
            <a:ext cx="2514600" cy="681926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502" y="3976468"/>
            <a:ext cx="2372498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99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1169"/>
            <a:ext cx="8524875" cy="7715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52425" y="1266824"/>
            <a:ext cx="8485632" cy="5266944"/>
          </a:xfrm>
        </p:spPr>
        <p:txBody>
          <a:bodyPr/>
          <a:lstStyle>
            <a:lvl1pPr marL="180000" indent="-180000" defTabSz="720000">
              <a:spcBef>
                <a:spcPts val="1200"/>
              </a:spcBef>
              <a:spcAft>
                <a:spcPts val="0"/>
              </a:spcAft>
              <a:defRPr/>
            </a:lvl1pPr>
            <a:lvl2pPr marL="360000" indent="-180000">
              <a:spcBef>
                <a:spcPts val="600"/>
              </a:spcBef>
              <a:spcAft>
                <a:spcPts val="0"/>
              </a:spcAft>
              <a:defRPr/>
            </a:lvl2pPr>
            <a:lvl3pPr marL="540000" indent="-180000">
              <a:spcBef>
                <a:spcPts val="600"/>
              </a:spcBef>
              <a:spcAft>
                <a:spcPts val="0"/>
              </a:spcAft>
              <a:defRPr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803996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45152" y="1271016"/>
            <a:ext cx="4169664" cy="52669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1271016"/>
            <a:ext cx="4169664" cy="5266944"/>
          </a:xfrm>
        </p:spPr>
        <p:txBody>
          <a:bodyPr/>
          <a:lstStyle>
            <a:lvl1pPr marL="180000" indent="-180000">
              <a:spcAft>
                <a:spcPts val="0"/>
              </a:spcAft>
              <a:defRPr/>
            </a:lvl1pPr>
            <a:lvl2pPr indent="-180000">
              <a:spcAft>
                <a:spcPts val="0"/>
              </a:spcAft>
              <a:defRPr/>
            </a:lvl2pPr>
            <a:lvl3pPr indent="-180000">
              <a:spcAft>
                <a:spcPts val="0"/>
              </a:spcAft>
              <a:defRPr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7803851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356616" y="1271016"/>
            <a:ext cx="8485632" cy="5266944"/>
          </a:xfrm>
        </p:spPr>
        <p:txBody>
          <a:bodyPr/>
          <a:lstStyle>
            <a:lvl1pPr marL="180000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974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01752" y="1197863"/>
            <a:ext cx="4206240" cy="5266944"/>
          </a:xfrm>
        </p:spPr>
        <p:txBody>
          <a:bodyPr/>
          <a:lstStyle>
            <a:lvl1pPr marL="180000">
              <a:defRPr sz="1600" b="0">
                <a:solidFill>
                  <a:srgbClr val="000000"/>
                </a:solidFill>
              </a:defRPr>
            </a:lvl1pPr>
            <a:lvl2pPr>
              <a:defRPr sz="1600">
                <a:solidFill>
                  <a:srgbClr val="000000"/>
                </a:solidFill>
              </a:defRPr>
            </a:lvl2pPr>
            <a:lvl3pPr>
              <a:tabLst>
                <a:tab pos="355600" algn="l"/>
              </a:tabLst>
              <a:defRPr sz="160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590288" y="1200150"/>
            <a:ext cx="4206240" cy="5266944"/>
          </a:xfrm>
        </p:spPr>
        <p:txBody>
          <a:bodyPr/>
          <a:lstStyle>
            <a:lvl1pPr marL="180000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18177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356616" y="1271016"/>
            <a:ext cx="4169664" cy="52669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180000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4645152" y="1271016"/>
            <a:ext cx="4169664" cy="52669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180000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1766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352800" y="1047600"/>
            <a:ext cx="8488800" cy="5162400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180000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197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2055"/>
            <a:ext cx="8524875" cy="7715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96051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12055"/>
            <a:ext cx="85248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047751"/>
            <a:ext cx="8486775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 bullet</a:t>
            </a:r>
          </a:p>
          <a:p>
            <a:pPr lvl="1"/>
            <a:r>
              <a:rPr lang="en-US" dirty="0" smtClean="0"/>
              <a:t>Second level bullet</a:t>
            </a:r>
          </a:p>
          <a:p>
            <a:pPr lvl="2"/>
            <a:r>
              <a:rPr lang="en-US" dirty="0" smtClean="0"/>
              <a:t>Third level bullet</a:t>
            </a:r>
          </a:p>
          <a:p>
            <a:pPr lvl="0"/>
            <a:endParaRPr lang="en-US" dirty="0" smtClean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93914" y="979714"/>
            <a:ext cx="8523515" cy="1588"/>
          </a:xfrm>
          <a:prstGeom prst="line">
            <a:avLst/>
          </a:prstGeom>
          <a:ln w="12700">
            <a:solidFill>
              <a:srgbClr val="8996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Notes"/>
          <p:cNvSpPr txBox="1">
            <a:spLocks noChangeArrowheads="1"/>
          </p:cNvSpPr>
          <p:nvPr/>
        </p:nvSpPr>
        <p:spPr bwMode="auto">
          <a:xfrm>
            <a:off x="222250" y="6222999"/>
            <a:ext cx="6140450" cy="43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 anchor="b">
            <a:spAutoFit/>
          </a:bodyPr>
          <a:lstStyle/>
          <a:p>
            <a:pPr marL="184150" indent="-184150" defTabSz="881063" fontAlgn="t"/>
            <a:r>
              <a:rPr lang="en-CA" sz="800" noProof="1" smtClean="0"/>
              <a:t> </a:t>
            </a:r>
            <a:endParaRPr lang="en-CA" sz="800" noProof="1"/>
          </a:p>
        </p:txBody>
      </p:sp>
      <p:sp>
        <p:nvSpPr>
          <p:cNvPr id="8" name="TextBox 7"/>
          <p:cNvSpPr txBox="1"/>
          <p:nvPr/>
        </p:nvSpPr>
        <p:spPr>
          <a:xfrm>
            <a:off x="0" y="6652800"/>
            <a:ext cx="28944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/>
              <a:t>© Copyright 2014 Innosight LLC 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endParaRPr lang="de-DE" sz="1600" dirty="0" smtClean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09200" y="6652800"/>
            <a:ext cx="2134800" cy="93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fld id="{BB69BBE8-4DB2-4642-B003-B220ACD5A2FD}" type="slidenum">
              <a:rPr lang="en-US" sz="800" smtClean="0"/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40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169446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2200" b="1" smtClean="0">
          <a:solidFill>
            <a:srgbClr val="000000"/>
          </a:solidFill>
          <a:effectLst/>
          <a:latin typeface="+mn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Narrow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Narrow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Narrow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Narrow" pitchFamily="34" charset="0"/>
        </a:defRPr>
      </a:lvl9pPr>
    </p:titleStyle>
    <p:bodyStyle>
      <a:lvl1pPr marL="180000" indent="-180000" algn="l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Clr>
          <a:schemeClr val="tx1"/>
        </a:buClr>
        <a:buSzPct val="111000"/>
        <a:buFont typeface="Arial" pitchFamily="34" charset="0"/>
        <a:buChar char="•"/>
        <a:defRPr sz="1600" b="0" baseline="0">
          <a:solidFill>
            <a:srgbClr val="000000"/>
          </a:solidFill>
          <a:latin typeface="+mn-lt"/>
          <a:ea typeface="+mn-ea"/>
          <a:cs typeface="+mn-cs"/>
        </a:defRPr>
      </a:lvl1pPr>
      <a:lvl2pPr marL="360000" indent="-180000" algn="l" rtl="0" eaLnBrk="1" fontAlgn="base" hangingPunct="1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Font typeface="Arial" pitchFamily="34" charset="0"/>
        <a:buChar char="–"/>
        <a:defRPr sz="1600">
          <a:solidFill>
            <a:srgbClr val="000000"/>
          </a:solidFill>
          <a:latin typeface="+mn-lt"/>
        </a:defRPr>
      </a:lvl2pPr>
      <a:lvl3pPr marL="540000" indent="-180000" algn="l" rtl="0" eaLnBrk="1" fontAlgn="base" hangingPunct="1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95000"/>
        <a:buFont typeface="Arial" pitchFamily="34" charset="0"/>
        <a:buChar char="▪"/>
        <a:defRPr sz="16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600" baseline="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6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04800" y="201169"/>
            <a:ext cx="8524875" cy="7715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Understanding the Reverse Income Statement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696200" y="152400"/>
            <a:ext cx="1303991" cy="308508"/>
            <a:chOff x="44244" y="1439976"/>
            <a:chExt cx="9042683" cy="2139386"/>
          </a:xfrm>
        </p:grpSpPr>
        <p:sp>
          <p:nvSpPr>
            <p:cNvPr id="26" name="Oval 25"/>
            <p:cNvSpPr/>
            <p:nvPr/>
          </p:nvSpPr>
          <p:spPr>
            <a:xfrm>
              <a:off x="6960456" y="1748484"/>
              <a:ext cx="1830880" cy="183087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4771506" y="1748484"/>
              <a:ext cx="1830880" cy="183087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387513" y="1748484"/>
              <a:ext cx="1830880" cy="183087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2582557" y="1748484"/>
              <a:ext cx="1830880" cy="1830878"/>
            </a:xfrm>
            <a:prstGeom prst="ellipse">
              <a:avLst/>
            </a:prstGeom>
            <a:solidFill>
              <a:srgbClr val="FA7F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0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4244" y="1439976"/>
              <a:ext cx="2553653" cy="1789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251666" y="1440816"/>
              <a:ext cx="2429413" cy="17890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5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473699" y="1470312"/>
              <a:ext cx="2408386" cy="17890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" name="Picture 6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665160" y="1484219"/>
              <a:ext cx="2421767" cy="17899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4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3828" y="1187244"/>
            <a:ext cx="8228416" cy="714376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Rita McGrath and Ian MacMillan’s 1995 classic ‘Discovery-Driven Planning’ article advanced the notion that </a:t>
            </a:r>
            <a:r>
              <a:rPr lang="en-US" sz="1400" b="1" dirty="0">
                <a:solidFill>
                  <a:srgbClr val="FA7F34"/>
                </a:solidFill>
              </a:rPr>
              <a:t>when assumptions are high and knowledge is low, innovators should follow a different approach to planning</a:t>
            </a:r>
            <a:r>
              <a:rPr lang="en-US" sz="1400" dirty="0">
                <a:solidFill>
                  <a:srgbClr val="FA7F34"/>
                </a:solidFill>
              </a:rPr>
              <a:t>. </a:t>
            </a:r>
            <a:r>
              <a:rPr lang="en-US" sz="1400" dirty="0"/>
              <a:t>A key component is what they dubbed a reverse income statement.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02920" y="2055924"/>
            <a:ext cx="8138160" cy="4389120"/>
            <a:chOff x="502920" y="2055924"/>
            <a:chExt cx="8138160" cy="4389120"/>
          </a:xfrm>
        </p:grpSpPr>
        <p:grpSp>
          <p:nvGrpSpPr>
            <p:cNvPr id="36" name="Group 35"/>
            <p:cNvGrpSpPr/>
            <p:nvPr/>
          </p:nvGrpSpPr>
          <p:grpSpPr>
            <a:xfrm>
              <a:off x="502920" y="2055924"/>
              <a:ext cx="8138160" cy="4389120"/>
              <a:chOff x="453828" y="2055924"/>
              <a:chExt cx="8138160" cy="4389120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453828" y="2055924"/>
                <a:ext cx="8138160" cy="4389120"/>
                <a:chOff x="453828" y="1981200"/>
                <a:chExt cx="8138160" cy="4495800"/>
              </a:xfrm>
            </p:grpSpPr>
            <p:sp>
              <p:nvSpPr>
                <p:cNvPr id="42" name="Rectangle 41"/>
                <p:cNvSpPr/>
                <p:nvPr/>
              </p:nvSpPr>
              <p:spPr>
                <a:xfrm>
                  <a:off x="453828" y="1981200"/>
                  <a:ext cx="8138160" cy="44958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scene3d>
                  <a:camera prst="orthographicFront"/>
                  <a:lightRig rig="threePt" dir="b"/>
                </a:scene3d>
                <a:sp3d prstMaterial="matte">
                  <a:contourClr>
                    <a:schemeClr val="accent1">
                      <a:tint val="10000"/>
                      <a:satMod val="130000"/>
                    </a:schemeClr>
                  </a:contourClr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609600" y="2177205"/>
                  <a:ext cx="4023360" cy="4121150"/>
                </a:xfrm>
                <a:prstGeom prst="rect">
                  <a:avLst/>
                </a:prstGeom>
                <a:solidFill>
                  <a:schemeClr val="bg1"/>
                </a:solidFill>
                <a:effectLst/>
                <a:scene3d>
                  <a:camera prst="orthographicFront"/>
                  <a:lightRig rig="threePt" dir="b"/>
                </a:scene3d>
                <a:sp3d prstMaterial="matte">
                  <a:contourClr>
                    <a:schemeClr val="accent1">
                      <a:tint val="10000"/>
                      <a:satMod val="130000"/>
                    </a:schemeClr>
                  </a:contourClr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39" name="Text Placeholder 2"/>
              <p:cNvSpPr txBox="1">
                <a:spLocks/>
              </p:cNvSpPr>
              <p:nvPr/>
            </p:nvSpPr>
            <p:spPr bwMode="auto">
              <a:xfrm>
                <a:off x="4844844" y="2277226"/>
                <a:ext cx="3566160" cy="40482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180000" indent="-180000" algn="l" defTabSz="720000" rtl="0" eaLnBrk="1" fontAlgn="base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>
                    <a:schemeClr val="tx1"/>
                  </a:buClr>
                  <a:buSzPct val="111000"/>
                  <a:buFont typeface="Arial" pitchFamily="34" charset="0"/>
                  <a:buChar char="•"/>
                  <a:defRPr sz="1600" b="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360000" indent="-180000" algn="l" rtl="0" eaLnBrk="1" fontAlgn="base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 pitchFamily="34" charset="0"/>
                  <a:buChar char="–"/>
                  <a:defRPr sz="1600">
                    <a:solidFill>
                      <a:srgbClr val="000000"/>
                    </a:solidFill>
                    <a:latin typeface="+mn-lt"/>
                  </a:defRPr>
                </a:lvl2pPr>
                <a:lvl3pPr marL="540000" indent="-180000" algn="l" rtl="0" eaLnBrk="1" fontAlgn="base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00000"/>
                  </a:buClr>
                  <a:buSzPct val="95000"/>
                  <a:buFont typeface="Arial" pitchFamily="34" charset="0"/>
                  <a:buChar char="▪"/>
                  <a:defRPr sz="1600">
                    <a:solidFill>
                      <a:srgbClr val="000000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 baseline="0">
                    <a:solidFill>
                      <a:schemeClr val="bg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chemeClr val="bg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2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2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2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2"/>
                    </a:solidFill>
                    <a:latin typeface="+mn-lt"/>
                  </a:defRPr>
                </a:lvl9pPr>
              </a:lstStyle>
              <a:p>
                <a:pPr marL="0" indent="0">
                  <a:spcBef>
                    <a:spcPts val="0"/>
                  </a:spcBef>
                  <a:spcAft>
                    <a:spcPts val="1800"/>
                  </a:spcAft>
                  <a:buFont typeface="Arial" pitchFamily="34" charset="0"/>
                  <a:buNone/>
                </a:pPr>
                <a:r>
                  <a:rPr lang="en-US" sz="1400" b="1" kern="0" dirty="0" smtClean="0"/>
                  <a:t>A reverse income statement looks </a:t>
                </a:r>
                <a:br>
                  <a:rPr lang="en-US" sz="1400" b="1" kern="0" dirty="0" smtClean="0"/>
                </a:br>
                <a:r>
                  <a:rPr lang="en-US" sz="1400" b="1" kern="0" dirty="0" smtClean="0"/>
                  <a:t>like a decision tree:</a:t>
                </a: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en-US" sz="1300" kern="0" dirty="0" smtClean="0"/>
                  <a:t>On the </a:t>
                </a:r>
                <a:r>
                  <a:rPr lang="en-US" sz="1300" b="1" kern="0" dirty="0" smtClean="0"/>
                  <a:t>left side is a single box with the answer </a:t>
                </a:r>
                <a:r>
                  <a:rPr lang="en-US" sz="1300" kern="0" dirty="0" smtClean="0"/>
                  <a:t>– the desired profit that a business should produce, or its revenue</a:t>
                </a: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en-US" sz="1300" kern="0" dirty="0" smtClean="0"/>
                  <a:t>The next column </a:t>
                </a:r>
                <a:r>
                  <a:rPr lang="en-US" sz="1300" b="1" kern="0" dirty="0" smtClean="0"/>
                  <a:t>splits that answer into no more than 3 variables</a:t>
                </a:r>
                <a:r>
                  <a:rPr lang="en-US" sz="1300" kern="0" dirty="0" smtClean="0"/>
                  <a:t>; the next column splits each of </a:t>
                </a:r>
                <a:r>
                  <a:rPr lang="en-US" sz="1300" i="1" kern="0" dirty="0" smtClean="0"/>
                  <a:t>those</a:t>
                </a:r>
                <a:r>
                  <a:rPr lang="en-US" sz="1300" kern="0" dirty="0" smtClean="0"/>
                  <a:t> boxes into no more than 3 variables, and so on</a:t>
                </a:r>
              </a:p>
              <a:p>
                <a:pPr marL="0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en-US" sz="1300" kern="0" dirty="0"/>
                  <a:t>Seeing the results of simple logic can be </a:t>
                </a:r>
                <a:r>
                  <a:rPr lang="en-US" sz="1300" kern="0" dirty="0" smtClean="0"/>
                  <a:t>useful as it helps to </a:t>
                </a:r>
                <a:r>
                  <a:rPr lang="en-US" sz="1300" b="1" kern="0" dirty="0"/>
                  <a:t>visualize the business and highlight uncertainties</a:t>
                </a:r>
                <a:r>
                  <a:rPr lang="en-US" sz="1300" kern="0" dirty="0"/>
                  <a:t>. </a:t>
                </a:r>
              </a:p>
            </p:txBody>
          </p:sp>
          <p:sp>
            <p:nvSpPr>
              <p:cNvPr id="40" name="Text Placeholder 2"/>
              <p:cNvSpPr txBox="1">
                <a:spLocks/>
              </p:cNvSpPr>
              <p:nvPr/>
            </p:nvSpPr>
            <p:spPr bwMode="auto">
              <a:xfrm>
                <a:off x="838692" y="5361296"/>
                <a:ext cx="3566160" cy="838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180000" indent="-180000" algn="l" defTabSz="720000" rtl="0" eaLnBrk="1" fontAlgn="base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>
                    <a:schemeClr val="tx1"/>
                  </a:buClr>
                  <a:buSzPct val="111000"/>
                  <a:buFont typeface="Arial" pitchFamily="34" charset="0"/>
                  <a:buChar char="•"/>
                  <a:defRPr sz="1600" b="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360000" indent="-180000" algn="l" rtl="0" eaLnBrk="1" fontAlgn="base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 pitchFamily="34" charset="0"/>
                  <a:buChar char="–"/>
                  <a:defRPr sz="1600">
                    <a:solidFill>
                      <a:srgbClr val="000000"/>
                    </a:solidFill>
                    <a:latin typeface="+mn-lt"/>
                  </a:defRPr>
                </a:lvl2pPr>
                <a:lvl3pPr marL="540000" indent="-180000" algn="l" rtl="0" eaLnBrk="1" fontAlgn="base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00000"/>
                  </a:buClr>
                  <a:buSzPct val="95000"/>
                  <a:buFont typeface="Arial" pitchFamily="34" charset="0"/>
                  <a:buChar char="▪"/>
                  <a:defRPr sz="1600">
                    <a:solidFill>
                      <a:srgbClr val="000000"/>
                    </a:solidFill>
                    <a:latin typeface="+mn-lt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 baseline="0">
                    <a:solidFill>
                      <a:schemeClr val="bg1"/>
                    </a:solidFill>
                    <a:latin typeface="+mn-lt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chemeClr val="bg1"/>
                    </a:solidFill>
                    <a:latin typeface="+mn-lt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2"/>
                    </a:solidFill>
                    <a:latin typeface="+mn-lt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2"/>
                    </a:solidFill>
                    <a:latin typeface="+mn-lt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2"/>
                    </a:solidFill>
                    <a:latin typeface="+mn-lt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2"/>
                    </a:solidFill>
                    <a:latin typeface="+mn-lt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sz="1200" kern="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Shaded (and numbered) boxes above are assertions or assumptions (also detailed in top left).  This tree helped raise critical questions about the business.</a:t>
                </a:r>
                <a:endParaRPr lang="en-US" sz="1200" kern="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pic>
            <p:nvPicPr>
              <p:cNvPr id="41" name="Picture 3"/>
              <p:cNvPicPr>
                <a:picLocks noChangeAspect="1" noChangeArrowheads="1"/>
              </p:cNvPicPr>
              <p:nvPr/>
            </p:nvPicPr>
            <p:blipFill>
              <a:blip r:embed="rId6" cstate="print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2503" y="2362199"/>
                <a:ext cx="3840480" cy="28106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cxnSp>
          <p:nvCxnSpPr>
            <p:cNvPr id="37" name="Straight Connector 36"/>
            <p:cNvCxnSpPr/>
            <p:nvPr/>
          </p:nvCxnSpPr>
          <p:spPr>
            <a:xfrm>
              <a:off x="914400" y="5312392"/>
              <a:ext cx="3539544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8206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 Income Statement</a:t>
            </a:r>
            <a:endParaRPr lang="en-US" dirty="0"/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328942" y="1334301"/>
            <a:ext cx="3744686" cy="1099457"/>
          </a:xfrm>
          <a:prstGeom prst="homePlate">
            <a:avLst>
              <a:gd name="adj" fmla="val 22388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rIns="45720" anchor="t"/>
          <a:lstStyle/>
          <a:p>
            <a:pPr marL="171450" indent="-171450" fontAlgn="base">
              <a:lnSpc>
                <a:spcPts val="1500"/>
              </a:lnSpc>
              <a:spcBef>
                <a:spcPct val="0"/>
              </a:spcBef>
              <a:defRPr/>
            </a:pPr>
            <a:r>
              <a:rPr lang="en-US" sz="1200" b="1" dirty="0" smtClean="0">
                <a:solidFill>
                  <a:srgbClr val="000000"/>
                </a:solidFill>
                <a:ea typeface="Segoe UI" pitchFamily="34" charset="0"/>
                <a:cs typeface="Segoe UI" pitchFamily="34" charset="0"/>
              </a:rPr>
              <a:t>Assumptions: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Segoe UI" pitchFamily="34" charset="0"/>
                <a:cs typeface="Segoe UI" pitchFamily="34" charset="0"/>
              </a:rPr>
              <a:t>Assumption 1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Segoe UI" pitchFamily="34" charset="0"/>
                <a:cs typeface="Segoe UI" pitchFamily="34" charset="0"/>
              </a:rPr>
              <a:t>Assumption 2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Segoe UI" pitchFamily="34" charset="0"/>
                <a:cs typeface="Segoe UI" pitchFamily="34" charset="0"/>
              </a:rPr>
              <a:t>Assumption 3</a:t>
            </a:r>
            <a:endParaRPr lang="en-US" sz="1200" i="1" dirty="0">
              <a:solidFill>
                <a:schemeClr val="tx1">
                  <a:lumMod val="50000"/>
                  <a:lumOff val="50000"/>
                </a:schemeClr>
              </a:solidFill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78248" y="1455471"/>
            <a:ext cx="8308552" cy="4869129"/>
            <a:chOff x="301646" y="1272313"/>
            <a:chExt cx="8308552" cy="4869129"/>
          </a:xfrm>
        </p:grpSpPr>
        <p:cxnSp>
          <p:nvCxnSpPr>
            <p:cNvPr id="16" name="Elbow Connector 81"/>
            <p:cNvCxnSpPr>
              <a:cxnSpLocks noChangeShapeType="1"/>
            </p:cNvCxnSpPr>
            <p:nvPr/>
          </p:nvCxnSpPr>
          <p:spPr bwMode="auto">
            <a:xfrm rot="10800000" flipV="1">
              <a:off x="4187316" y="2010049"/>
              <a:ext cx="278130" cy="1138508"/>
            </a:xfrm>
            <a:prstGeom prst="bentConnector3">
              <a:avLst>
                <a:gd name="adj1" fmla="val 50000"/>
              </a:avLst>
            </a:prstGeom>
            <a:noFill/>
            <a:ln w="12700" algn="ctr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</p:cxnSp>
        <p:cxnSp>
          <p:nvCxnSpPr>
            <p:cNvPr id="17" name="Elbow Connector 83"/>
            <p:cNvCxnSpPr>
              <a:cxnSpLocks noChangeShapeType="1"/>
            </p:cNvCxnSpPr>
            <p:nvPr/>
          </p:nvCxnSpPr>
          <p:spPr bwMode="auto">
            <a:xfrm rot="10800000">
              <a:off x="4187316" y="3148558"/>
              <a:ext cx="278130" cy="317563"/>
            </a:xfrm>
            <a:prstGeom prst="bentConnector3">
              <a:avLst>
                <a:gd name="adj1" fmla="val 50000"/>
              </a:avLst>
            </a:prstGeom>
            <a:noFill/>
            <a:ln w="12700" algn="ctr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Elbow Connector 93"/>
            <p:cNvCxnSpPr>
              <a:cxnSpLocks noChangeShapeType="1"/>
            </p:cNvCxnSpPr>
            <p:nvPr/>
          </p:nvCxnSpPr>
          <p:spPr bwMode="auto">
            <a:xfrm rot="10800000">
              <a:off x="2308987" y="4184289"/>
              <a:ext cx="278131" cy="1197247"/>
            </a:xfrm>
            <a:prstGeom prst="bentConnector3">
              <a:avLst>
                <a:gd name="adj1" fmla="val 50000"/>
              </a:avLst>
            </a:prstGeom>
            <a:noFill/>
            <a:ln w="12700" algn="ctr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Elbow Connector 81"/>
            <p:cNvCxnSpPr>
              <a:cxnSpLocks noChangeShapeType="1"/>
            </p:cNvCxnSpPr>
            <p:nvPr/>
          </p:nvCxnSpPr>
          <p:spPr bwMode="auto">
            <a:xfrm rot="10800000" flipV="1">
              <a:off x="4187318" y="4486987"/>
              <a:ext cx="278129" cy="466422"/>
            </a:xfrm>
            <a:prstGeom prst="bentConnector3">
              <a:avLst>
                <a:gd name="adj1" fmla="val 50000"/>
              </a:avLst>
            </a:prstGeom>
            <a:noFill/>
            <a:ln w="12700" algn="ctr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Elbow Connector 83"/>
            <p:cNvCxnSpPr>
              <a:cxnSpLocks noChangeShapeType="1"/>
            </p:cNvCxnSpPr>
            <p:nvPr/>
          </p:nvCxnSpPr>
          <p:spPr bwMode="auto">
            <a:xfrm rot="10800000">
              <a:off x="4187318" y="4953409"/>
              <a:ext cx="278129" cy="891172"/>
            </a:xfrm>
            <a:prstGeom prst="bentConnector3">
              <a:avLst>
                <a:gd name="adj1" fmla="val 50000"/>
              </a:avLst>
            </a:prstGeom>
            <a:noFill/>
            <a:ln w="12700" algn="ctr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</p:cxnSp>
        <p:sp>
          <p:nvSpPr>
            <p:cNvPr id="21" name="Minus 20"/>
            <p:cNvSpPr/>
            <p:nvPr/>
          </p:nvSpPr>
          <p:spPr bwMode="auto">
            <a:xfrm>
              <a:off x="3241960" y="3876313"/>
              <a:ext cx="290513" cy="250825"/>
            </a:xfrm>
            <a:prstGeom prst="mathMinus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100" dirty="0">
                <a:solidFill>
                  <a:srgbClr val="000000"/>
                </a:solidFill>
                <a:ea typeface="Segoe UI" pitchFamily="34" charset="0"/>
                <a:cs typeface="Segoe UI" pitchFamily="34" charset="0"/>
              </a:endParaRPr>
            </a:p>
          </p:txBody>
        </p:sp>
        <p:grpSp>
          <p:nvGrpSpPr>
            <p:cNvPr id="22" name="Group 145"/>
            <p:cNvGrpSpPr/>
            <p:nvPr/>
          </p:nvGrpSpPr>
          <p:grpSpPr>
            <a:xfrm>
              <a:off x="2587116" y="2492467"/>
              <a:ext cx="1600200" cy="1221376"/>
              <a:chOff x="1828800" y="2155372"/>
              <a:chExt cx="1600200" cy="1221376"/>
            </a:xfrm>
          </p:grpSpPr>
          <p:sp>
            <p:nvSpPr>
              <p:cNvPr id="64" name="Text Box 49"/>
              <p:cNvSpPr txBox="1">
                <a:spLocks noChangeArrowheads="1"/>
              </p:cNvSpPr>
              <p:nvPr/>
            </p:nvSpPr>
            <p:spPr bwMode="auto">
              <a:xfrm>
                <a:off x="1828800" y="2155372"/>
                <a:ext cx="1600200" cy="36575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175" algn="ctr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dirty="0" smtClean="0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rPr>
                  <a:t>Revenues per year </a:t>
                </a:r>
                <a:endParaRPr lang="en-US" sz="1100" dirty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65" name="Text Box 49"/>
              <p:cNvSpPr txBox="1">
                <a:spLocks noChangeArrowheads="1"/>
              </p:cNvSpPr>
              <p:nvPr/>
            </p:nvSpPr>
            <p:spPr bwMode="auto">
              <a:xfrm>
                <a:off x="1828800" y="2514600"/>
                <a:ext cx="1600200" cy="593723"/>
              </a:xfrm>
              <a:prstGeom prst="rect">
                <a:avLst/>
              </a:prstGeom>
              <a:noFill/>
              <a:ln w="3175" algn="ctr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defRPr/>
                </a:pPr>
                <a:r>
                  <a:rPr lang="en-US" sz="1100" i="1" dirty="0" smtClean="0">
                    <a:solidFill>
                      <a:srgbClr val="FF0000"/>
                    </a:solidFill>
                    <a:ea typeface="Segoe UI" pitchFamily="34" charset="0"/>
                    <a:cs typeface="Segoe UI" pitchFamily="34" charset="0"/>
                  </a:rPr>
                  <a:t>Component 1</a:t>
                </a:r>
                <a:r>
                  <a:rPr lang="en-US" sz="1100" dirty="0" smtClean="0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rPr>
                  <a:t>: $</a:t>
                </a:r>
                <a:r>
                  <a:rPr lang="en-US" sz="1100" i="1" dirty="0" smtClean="0">
                    <a:solidFill>
                      <a:srgbClr val="FF0000"/>
                    </a:solidFill>
                    <a:ea typeface="Segoe UI" pitchFamily="34" charset="0"/>
                    <a:cs typeface="Segoe UI" pitchFamily="34" charset="0"/>
                  </a:rPr>
                  <a:t>X</a:t>
                </a:r>
                <a:endParaRPr lang="en-US" sz="1100" dirty="0" smtClean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endParaRPr>
              </a:p>
              <a:p>
                <a:pPr fontAlgn="base">
                  <a:spcBef>
                    <a:spcPct val="0"/>
                  </a:spcBef>
                  <a:defRPr/>
                </a:pPr>
                <a:r>
                  <a:rPr lang="en-US" sz="1100" i="1" dirty="0" smtClean="0">
                    <a:solidFill>
                      <a:srgbClr val="FF0000"/>
                    </a:solidFill>
                    <a:ea typeface="Segoe UI" pitchFamily="34" charset="0"/>
                    <a:cs typeface="Segoe UI" pitchFamily="34" charset="0"/>
                  </a:rPr>
                  <a:t>Component 2</a:t>
                </a:r>
                <a:r>
                  <a:rPr lang="en-US" sz="1100" dirty="0" smtClean="0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rPr>
                  <a:t>: $</a:t>
                </a:r>
                <a:r>
                  <a:rPr lang="en-US" sz="1100" i="1" dirty="0" smtClean="0">
                    <a:solidFill>
                      <a:srgbClr val="FF0000"/>
                    </a:solidFill>
                    <a:ea typeface="Segoe UI" pitchFamily="34" charset="0"/>
                    <a:cs typeface="Segoe UI" pitchFamily="34" charset="0"/>
                  </a:rPr>
                  <a:t>X</a:t>
                </a:r>
                <a:endParaRPr lang="en-US" sz="1100" dirty="0" smtClean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66" name="Text Box 49"/>
              <p:cNvSpPr txBox="1">
                <a:spLocks noChangeArrowheads="1"/>
              </p:cNvSpPr>
              <p:nvPr/>
            </p:nvSpPr>
            <p:spPr bwMode="auto">
              <a:xfrm>
                <a:off x="1828800" y="3102428"/>
                <a:ext cx="1600200" cy="274320"/>
              </a:xfrm>
              <a:prstGeom prst="rect">
                <a:avLst/>
              </a:prstGeom>
              <a:noFill/>
              <a:ln w="3175" algn="ctr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dirty="0" smtClean="0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rPr>
                  <a:t>Total: $</a:t>
                </a:r>
                <a:r>
                  <a:rPr lang="en-US" sz="1100" i="1" dirty="0" smtClean="0">
                    <a:solidFill>
                      <a:srgbClr val="FF0000"/>
                    </a:solidFill>
                    <a:ea typeface="Segoe UI" pitchFamily="34" charset="0"/>
                    <a:cs typeface="Segoe UI" pitchFamily="34" charset="0"/>
                  </a:rPr>
                  <a:t>X</a:t>
                </a:r>
                <a:r>
                  <a:rPr lang="en-US" sz="1100" dirty="0" smtClean="0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rPr>
                  <a:t>B</a:t>
                </a:r>
                <a:endParaRPr lang="en-US" sz="1100" dirty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grpSp>
          <p:nvGrpSpPr>
            <p:cNvPr id="23" name="Group 139"/>
            <p:cNvGrpSpPr/>
            <p:nvPr/>
          </p:nvGrpSpPr>
          <p:grpSpPr>
            <a:xfrm>
              <a:off x="2587116" y="4289608"/>
              <a:ext cx="1600201" cy="1229087"/>
              <a:chOff x="1523999" y="4139747"/>
              <a:chExt cx="1600201" cy="1229087"/>
            </a:xfrm>
          </p:grpSpPr>
          <p:sp>
            <p:nvSpPr>
              <p:cNvPr id="61" name="Text Box 49"/>
              <p:cNvSpPr txBox="1">
                <a:spLocks noChangeArrowheads="1"/>
              </p:cNvSpPr>
              <p:nvPr/>
            </p:nvSpPr>
            <p:spPr bwMode="auto">
              <a:xfrm>
                <a:off x="1523999" y="4139747"/>
                <a:ext cx="1600200" cy="365759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175" algn="ctr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dirty="0" smtClean="0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rPr>
                  <a:t>Costs per year</a:t>
                </a:r>
                <a:endParaRPr lang="en-US" sz="1100" dirty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62" name="Text Box 49"/>
              <p:cNvSpPr txBox="1">
                <a:spLocks noChangeArrowheads="1"/>
              </p:cNvSpPr>
              <p:nvPr/>
            </p:nvSpPr>
            <p:spPr bwMode="auto">
              <a:xfrm>
                <a:off x="1524000" y="4506686"/>
                <a:ext cx="1600200" cy="593723"/>
              </a:xfrm>
              <a:prstGeom prst="rect">
                <a:avLst/>
              </a:prstGeom>
              <a:noFill/>
              <a:ln w="3175" algn="ctr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defRPr/>
                </a:pPr>
                <a:r>
                  <a:rPr lang="en-US" sz="1100" i="1" dirty="0" smtClean="0">
                    <a:solidFill>
                      <a:srgbClr val="FF0000"/>
                    </a:solidFill>
                    <a:ea typeface="Segoe UI" pitchFamily="34" charset="0"/>
                    <a:cs typeface="Segoe UI" pitchFamily="34" charset="0"/>
                  </a:rPr>
                  <a:t>Component 1</a:t>
                </a:r>
                <a:r>
                  <a:rPr lang="en-US" sz="1100" dirty="0" smtClean="0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rPr>
                  <a:t>: $</a:t>
                </a:r>
                <a:r>
                  <a:rPr lang="en-US" sz="1100" i="1" dirty="0" smtClean="0">
                    <a:solidFill>
                      <a:srgbClr val="FF0000"/>
                    </a:solidFill>
                    <a:ea typeface="Segoe UI" pitchFamily="34" charset="0"/>
                    <a:cs typeface="Segoe UI" pitchFamily="34" charset="0"/>
                  </a:rPr>
                  <a:t>X</a:t>
                </a:r>
                <a:endParaRPr lang="en-US" sz="1100" dirty="0" smtClean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endParaRPr>
              </a:p>
              <a:p>
                <a:pPr fontAlgn="base">
                  <a:spcBef>
                    <a:spcPct val="0"/>
                  </a:spcBef>
                  <a:defRPr/>
                </a:pPr>
                <a:r>
                  <a:rPr lang="en-US" sz="1100" i="1" dirty="0" smtClean="0">
                    <a:solidFill>
                      <a:srgbClr val="FF0000"/>
                    </a:solidFill>
                    <a:ea typeface="Segoe UI" pitchFamily="34" charset="0"/>
                    <a:cs typeface="Segoe UI" pitchFamily="34" charset="0"/>
                  </a:rPr>
                  <a:t>Component 2</a:t>
                </a:r>
                <a:r>
                  <a:rPr lang="en-US" sz="1100" dirty="0" smtClean="0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rPr>
                  <a:t>: $</a:t>
                </a:r>
                <a:r>
                  <a:rPr lang="en-US" sz="1100" i="1" dirty="0" smtClean="0">
                    <a:solidFill>
                      <a:srgbClr val="FF0000"/>
                    </a:solidFill>
                    <a:ea typeface="Segoe UI" pitchFamily="34" charset="0"/>
                    <a:cs typeface="Segoe UI" pitchFamily="34" charset="0"/>
                  </a:rPr>
                  <a:t>X</a:t>
                </a:r>
                <a:endParaRPr lang="en-US" sz="1100" dirty="0" smtClean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63" name="Text Box 49"/>
              <p:cNvSpPr txBox="1">
                <a:spLocks noChangeArrowheads="1"/>
              </p:cNvSpPr>
              <p:nvPr/>
            </p:nvSpPr>
            <p:spPr bwMode="auto">
              <a:xfrm>
                <a:off x="1524000" y="5094514"/>
                <a:ext cx="1600200" cy="274320"/>
              </a:xfrm>
              <a:prstGeom prst="rect">
                <a:avLst/>
              </a:prstGeom>
              <a:noFill/>
              <a:ln w="3175" algn="ctr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dirty="0" smtClean="0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rPr>
                  <a:t>Total: $</a:t>
                </a:r>
                <a:r>
                  <a:rPr lang="en-US" sz="1100" i="1" dirty="0" smtClean="0">
                    <a:solidFill>
                      <a:srgbClr val="FF0000"/>
                    </a:solidFill>
                    <a:ea typeface="Segoe UI" pitchFamily="34" charset="0"/>
                    <a:cs typeface="Segoe UI" pitchFamily="34" charset="0"/>
                  </a:rPr>
                  <a:t>X</a:t>
                </a:r>
                <a:r>
                  <a:rPr lang="en-US" sz="1100" dirty="0" smtClean="0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rPr>
                  <a:t>M</a:t>
                </a:r>
                <a:endParaRPr lang="en-US" sz="1100" dirty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24" name="Text Box 49"/>
            <p:cNvSpPr txBox="1">
              <a:spLocks noChangeArrowheads="1"/>
            </p:cNvSpPr>
            <p:nvPr/>
          </p:nvSpPr>
          <p:spPr bwMode="auto">
            <a:xfrm>
              <a:off x="7136276" y="2014247"/>
              <a:ext cx="1463040" cy="365759"/>
            </a:xfrm>
            <a:prstGeom prst="rect">
              <a:avLst/>
            </a:prstGeom>
            <a:solidFill>
              <a:srgbClr val="DD2027"/>
            </a:solidFill>
            <a:ln w="3175" algn="ctr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b="1" i="1" dirty="0" smtClean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Cost driver</a:t>
              </a:r>
              <a:endParaRPr lang="en-US" sz="1100" i="1" dirty="0">
                <a:solidFill>
                  <a:schemeClr val="bg1"/>
                </a:soli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5" name="Text Box 49"/>
            <p:cNvSpPr txBox="1">
              <a:spLocks noChangeArrowheads="1"/>
            </p:cNvSpPr>
            <p:nvPr/>
          </p:nvSpPr>
          <p:spPr bwMode="auto">
            <a:xfrm>
              <a:off x="7136276" y="2372704"/>
              <a:ext cx="1463040" cy="315934"/>
            </a:xfrm>
            <a:prstGeom prst="rect">
              <a:avLst/>
            </a:prstGeom>
            <a:noFill/>
            <a:ln w="3175" algn="ctr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rPr>
                <a:t>$</a:t>
              </a:r>
              <a:r>
                <a:rPr lang="en-US" sz="1100" i="1" dirty="0" smtClean="0">
                  <a:solidFill>
                    <a:srgbClr val="FF0000"/>
                  </a:solidFill>
                  <a:ea typeface="Segoe UI" pitchFamily="34" charset="0"/>
                  <a:cs typeface="Segoe UI" pitchFamily="34" charset="0"/>
                </a:rPr>
                <a:t>X</a:t>
              </a:r>
            </a:p>
          </p:txBody>
        </p:sp>
        <p:sp>
          <p:nvSpPr>
            <p:cNvPr id="26" name="Multiply 25"/>
            <p:cNvSpPr/>
            <p:nvPr/>
          </p:nvSpPr>
          <p:spPr bwMode="auto">
            <a:xfrm>
              <a:off x="5120290" y="2530042"/>
              <a:ext cx="290513" cy="250825"/>
            </a:xfrm>
            <a:prstGeom prst="mathMultiply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100" dirty="0">
                <a:solidFill>
                  <a:srgbClr val="000000"/>
                </a:solidFill>
                <a:ea typeface="Segoe UI" pitchFamily="34" charset="0"/>
                <a:cs typeface="Segoe UI" pitchFamily="34" charset="0"/>
              </a:endParaRPr>
            </a:p>
          </p:txBody>
        </p:sp>
        <p:grpSp>
          <p:nvGrpSpPr>
            <p:cNvPr id="27" name="Group 144"/>
            <p:cNvGrpSpPr/>
            <p:nvPr/>
          </p:nvGrpSpPr>
          <p:grpSpPr>
            <a:xfrm>
              <a:off x="4465446" y="2803500"/>
              <a:ext cx="1600200" cy="959481"/>
              <a:chOff x="3657600" y="2148842"/>
              <a:chExt cx="1600200" cy="959481"/>
            </a:xfrm>
          </p:grpSpPr>
          <p:sp>
            <p:nvSpPr>
              <p:cNvPr id="59" name="Text Box 49"/>
              <p:cNvSpPr txBox="1">
                <a:spLocks noChangeArrowheads="1"/>
              </p:cNvSpPr>
              <p:nvPr/>
            </p:nvSpPr>
            <p:spPr bwMode="auto">
              <a:xfrm>
                <a:off x="3657600" y="2148842"/>
                <a:ext cx="1600200" cy="36575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175" algn="ctr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dirty="0" smtClean="0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rPr>
                  <a:t>Customers</a:t>
                </a:r>
                <a:endParaRPr lang="en-US" sz="1100" dirty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60" name="Text Box 49"/>
              <p:cNvSpPr txBox="1">
                <a:spLocks noChangeArrowheads="1"/>
              </p:cNvSpPr>
              <p:nvPr/>
            </p:nvSpPr>
            <p:spPr bwMode="auto">
              <a:xfrm>
                <a:off x="3657600" y="2514600"/>
                <a:ext cx="1600200" cy="593723"/>
              </a:xfrm>
              <a:prstGeom prst="rect">
                <a:avLst/>
              </a:prstGeom>
              <a:noFill/>
              <a:ln w="3175" algn="ctr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i="1" dirty="0" smtClean="0">
                    <a:solidFill>
                      <a:srgbClr val="FF0000"/>
                    </a:solidFill>
                    <a:ea typeface="Segoe UI" pitchFamily="34" charset="0"/>
                    <a:cs typeface="Segoe UI" pitchFamily="34" charset="0"/>
                  </a:rPr>
                  <a:t>X</a:t>
                </a:r>
                <a:endParaRPr lang="en-US" sz="1100" i="1" dirty="0">
                  <a:solidFill>
                    <a:srgbClr val="FF0000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grpSp>
          <p:nvGrpSpPr>
            <p:cNvPr id="28" name="Group 142"/>
            <p:cNvGrpSpPr/>
            <p:nvPr/>
          </p:nvGrpSpPr>
          <p:grpSpPr>
            <a:xfrm>
              <a:off x="4465446" y="5189037"/>
              <a:ext cx="1600200" cy="952405"/>
              <a:chOff x="3657600" y="4735830"/>
              <a:chExt cx="1600200" cy="952405"/>
            </a:xfrm>
          </p:grpSpPr>
          <p:sp>
            <p:nvSpPr>
              <p:cNvPr id="57" name="Text Box 49"/>
              <p:cNvSpPr txBox="1">
                <a:spLocks noChangeArrowheads="1"/>
              </p:cNvSpPr>
              <p:nvPr/>
            </p:nvSpPr>
            <p:spPr bwMode="auto">
              <a:xfrm>
                <a:off x="3657600" y="4735830"/>
                <a:ext cx="1600200" cy="365758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175" algn="ctr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dirty="0" smtClean="0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rPr>
                  <a:t>Customers</a:t>
                </a:r>
                <a:endParaRPr lang="en-US" sz="1100" dirty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58" name="Text Box 49"/>
              <p:cNvSpPr txBox="1">
                <a:spLocks noChangeArrowheads="1"/>
              </p:cNvSpPr>
              <p:nvPr/>
            </p:nvSpPr>
            <p:spPr bwMode="auto">
              <a:xfrm>
                <a:off x="3657600" y="5094512"/>
                <a:ext cx="1600200" cy="593723"/>
              </a:xfrm>
              <a:prstGeom prst="rect">
                <a:avLst/>
              </a:prstGeom>
              <a:noFill/>
              <a:ln w="3175" algn="ctr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i="1" dirty="0" smtClean="0">
                    <a:solidFill>
                      <a:srgbClr val="FF0000"/>
                    </a:solidFill>
                    <a:ea typeface="Segoe UI" pitchFamily="34" charset="0"/>
                    <a:cs typeface="Segoe UI" pitchFamily="34" charset="0"/>
                  </a:rPr>
                  <a:t>X</a:t>
                </a:r>
                <a:endParaRPr lang="en-US" sz="1100" i="1" dirty="0">
                  <a:solidFill>
                    <a:srgbClr val="FF0000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29" name="Multiply 28"/>
            <p:cNvSpPr/>
            <p:nvPr/>
          </p:nvSpPr>
          <p:spPr bwMode="auto">
            <a:xfrm>
              <a:off x="5120290" y="4898411"/>
              <a:ext cx="290513" cy="250825"/>
            </a:xfrm>
            <a:prstGeom prst="mathMultiply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100" dirty="0">
                <a:solidFill>
                  <a:srgbClr val="000000"/>
                </a:solidFill>
                <a:ea typeface="Segoe UI" pitchFamily="34" charset="0"/>
                <a:cs typeface="Segoe UI" pitchFamily="34" charset="0"/>
              </a:endParaRPr>
            </a:p>
          </p:txBody>
        </p:sp>
        <p:cxnSp>
          <p:nvCxnSpPr>
            <p:cNvPr id="30" name="Elbow Connector 81"/>
            <p:cNvCxnSpPr>
              <a:cxnSpLocks noChangeShapeType="1"/>
            </p:cNvCxnSpPr>
            <p:nvPr/>
          </p:nvCxnSpPr>
          <p:spPr bwMode="auto">
            <a:xfrm rot="10800000" flipV="1">
              <a:off x="2308986" y="3576682"/>
              <a:ext cx="278130" cy="607605"/>
            </a:xfrm>
            <a:prstGeom prst="bentConnector3">
              <a:avLst>
                <a:gd name="adj1" fmla="val 50000"/>
              </a:avLst>
            </a:prstGeom>
            <a:noFill/>
            <a:ln w="12700" algn="ctr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</p:cxnSp>
        <p:sp>
          <p:nvSpPr>
            <p:cNvPr id="31" name="Text Box 49"/>
            <p:cNvSpPr txBox="1">
              <a:spLocks noChangeArrowheads="1"/>
            </p:cNvSpPr>
            <p:nvPr/>
          </p:nvSpPr>
          <p:spPr bwMode="auto">
            <a:xfrm>
              <a:off x="7136276" y="2858978"/>
              <a:ext cx="1463040" cy="365759"/>
            </a:xfrm>
            <a:prstGeom prst="rect">
              <a:avLst/>
            </a:prstGeom>
            <a:solidFill>
              <a:srgbClr val="DD2027"/>
            </a:solidFill>
            <a:ln w="3175" algn="ctr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b="1" i="1" dirty="0" smtClean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Cost driver</a:t>
              </a:r>
              <a:endParaRPr lang="en-US" sz="1100" i="1" dirty="0">
                <a:solidFill>
                  <a:schemeClr val="bg1"/>
                </a:soli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" name="Text Box 49"/>
            <p:cNvSpPr txBox="1">
              <a:spLocks noChangeArrowheads="1"/>
            </p:cNvSpPr>
            <p:nvPr/>
          </p:nvSpPr>
          <p:spPr bwMode="auto">
            <a:xfrm>
              <a:off x="7136276" y="3217435"/>
              <a:ext cx="1463040" cy="315934"/>
            </a:xfrm>
            <a:prstGeom prst="rect">
              <a:avLst/>
            </a:prstGeom>
            <a:noFill/>
            <a:ln w="3175" algn="ctr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rPr>
                <a:t>$</a:t>
              </a:r>
              <a:r>
                <a:rPr lang="en-US" sz="1100" i="1" dirty="0" smtClean="0">
                  <a:solidFill>
                    <a:srgbClr val="FF0000"/>
                  </a:solidFill>
                  <a:ea typeface="Segoe UI" pitchFamily="34" charset="0"/>
                  <a:cs typeface="Segoe UI" pitchFamily="34" charset="0"/>
                </a:rPr>
                <a:t>X</a:t>
              </a:r>
            </a:p>
          </p:txBody>
        </p:sp>
        <p:sp>
          <p:nvSpPr>
            <p:cNvPr id="33" name="Text Box 49"/>
            <p:cNvSpPr txBox="1">
              <a:spLocks noChangeArrowheads="1"/>
            </p:cNvSpPr>
            <p:nvPr/>
          </p:nvSpPr>
          <p:spPr bwMode="auto">
            <a:xfrm>
              <a:off x="7136276" y="3703709"/>
              <a:ext cx="1463040" cy="365759"/>
            </a:xfrm>
            <a:prstGeom prst="rect">
              <a:avLst/>
            </a:prstGeom>
            <a:solidFill>
              <a:srgbClr val="DD2027"/>
            </a:solidFill>
            <a:ln w="3175" algn="ctr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b="1" i="1" dirty="0" smtClean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Cost driver</a:t>
              </a:r>
              <a:endParaRPr lang="en-US" sz="1100" i="1" dirty="0">
                <a:solidFill>
                  <a:schemeClr val="bg1"/>
                </a:soli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" name="Text Box 49"/>
            <p:cNvSpPr txBox="1">
              <a:spLocks noChangeArrowheads="1"/>
            </p:cNvSpPr>
            <p:nvPr/>
          </p:nvSpPr>
          <p:spPr bwMode="auto">
            <a:xfrm>
              <a:off x="7136276" y="4062166"/>
              <a:ext cx="1463040" cy="315934"/>
            </a:xfrm>
            <a:prstGeom prst="rect">
              <a:avLst/>
            </a:prstGeom>
            <a:noFill/>
            <a:ln w="3175" algn="ctr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rPr>
                <a:t>$</a:t>
              </a:r>
              <a:r>
                <a:rPr lang="en-US" sz="1100" i="1" dirty="0" smtClean="0">
                  <a:solidFill>
                    <a:srgbClr val="FF0000"/>
                  </a:solidFill>
                  <a:ea typeface="Segoe UI" pitchFamily="34" charset="0"/>
                  <a:cs typeface="Segoe UI" pitchFamily="34" charset="0"/>
                </a:rPr>
                <a:t>X</a:t>
              </a:r>
            </a:p>
          </p:txBody>
        </p:sp>
        <p:sp>
          <p:nvSpPr>
            <p:cNvPr id="35" name="Text Box 49"/>
            <p:cNvSpPr txBox="1">
              <a:spLocks noChangeArrowheads="1"/>
            </p:cNvSpPr>
            <p:nvPr/>
          </p:nvSpPr>
          <p:spPr bwMode="auto">
            <a:xfrm>
              <a:off x="7136276" y="4548440"/>
              <a:ext cx="1463040" cy="365759"/>
            </a:xfrm>
            <a:prstGeom prst="rect">
              <a:avLst/>
            </a:prstGeom>
            <a:solidFill>
              <a:srgbClr val="DD2027"/>
            </a:solidFill>
            <a:ln w="3175" algn="ctr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b="1" i="1" dirty="0" smtClean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Cost driver</a:t>
              </a:r>
              <a:endParaRPr lang="en-US" sz="1100" i="1" dirty="0">
                <a:solidFill>
                  <a:schemeClr val="bg1"/>
                </a:soli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" name="Text Box 49"/>
            <p:cNvSpPr txBox="1">
              <a:spLocks noChangeArrowheads="1"/>
            </p:cNvSpPr>
            <p:nvPr/>
          </p:nvSpPr>
          <p:spPr bwMode="auto">
            <a:xfrm>
              <a:off x="7136276" y="4906897"/>
              <a:ext cx="1463040" cy="315934"/>
            </a:xfrm>
            <a:prstGeom prst="rect">
              <a:avLst/>
            </a:prstGeom>
            <a:noFill/>
            <a:ln w="3175" algn="ctr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rPr>
                <a:t>$</a:t>
              </a:r>
              <a:r>
                <a:rPr lang="en-US" sz="1100" i="1" dirty="0" smtClean="0">
                  <a:solidFill>
                    <a:srgbClr val="FF0000"/>
                  </a:solidFill>
                  <a:ea typeface="Segoe UI" pitchFamily="34" charset="0"/>
                  <a:cs typeface="Segoe UI" pitchFamily="34" charset="0"/>
                </a:rPr>
                <a:t>X</a:t>
              </a:r>
            </a:p>
          </p:txBody>
        </p:sp>
        <p:grpSp>
          <p:nvGrpSpPr>
            <p:cNvPr id="37" name="Group 113"/>
            <p:cNvGrpSpPr/>
            <p:nvPr/>
          </p:nvGrpSpPr>
          <p:grpSpPr>
            <a:xfrm>
              <a:off x="4465446" y="3921612"/>
              <a:ext cx="1600200" cy="963837"/>
              <a:chOff x="3509962" y="3363686"/>
              <a:chExt cx="1600200" cy="963837"/>
            </a:xfrm>
          </p:grpSpPr>
          <p:sp>
            <p:nvSpPr>
              <p:cNvPr id="55" name="Text Box 49"/>
              <p:cNvSpPr txBox="1">
                <a:spLocks noChangeArrowheads="1"/>
              </p:cNvSpPr>
              <p:nvPr/>
            </p:nvSpPr>
            <p:spPr bwMode="auto">
              <a:xfrm>
                <a:off x="3509962" y="3363686"/>
                <a:ext cx="1600200" cy="365759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175" algn="ctr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dirty="0" smtClean="0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rPr>
                  <a:t>Annual costs/customer</a:t>
                </a:r>
                <a:endParaRPr lang="en-US" sz="1100" dirty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56" name="Text Box 49"/>
              <p:cNvSpPr txBox="1">
                <a:spLocks noChangeArrowheads="1"/>
              </p:cNvSpPr>
              <p:nvPr/>
            </p:nvSpPr>
            <p:spPr bwMode="auto">
              <a:xfrm>
                <a:off x="3509962" y="3733800"/>
                <a:ext cx="1600200" cy="593723"/>
              </a:xfrm>
              <a:prstGeom prst="rect">
                <a:avLst/>
              </a:prstGeom>
              <a:noFill/>
              <a:ln w="3175" algn="ctr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defRPr/>
                </a:pPr>
                <a:r>
                  <a:rPr lang="en-US" sz="1100" i="1" dirty="0" smtClean="0">
                    <a:solidFill>
                      <a:srgbClr val="FF0000"/>
                    </a:solidFill>
                    <a:ea typeface="Segoe UI" pitchFamily="34" charset="0"/>
                    <a:cs typeface="Segoe UI" pitchFamily="34" charset="0"/>
                  </a:rPr>
                  <a:t>Component 1</a:t>
                </a:r>
                <a:r>
                  <a:rPr lang="en-US" sz="1100" dirty="0" smtClean="0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rPr>
                  <a:t>: $</a:t>
                </a:r>
                <a:r>
                  <a:rPr lang="en-US" sz="1100" i="1" dirty="0" smtClean="0">
                    <a:solidFill>
                      <a:srgbClr val="FF0000"/>
                    </a:solidFill>
                    <a:ea typeface="Segoe UI" pitchFamily="34" charset="0"/>
                    <a:cs typeface="Segoe UI" pitchFamily="34" charset="0"/>
                  </a:rPr>
                  <a:t>X</a:t>
                </a:r>
                <a:endParaRPr lang="en-US" sz="1100" dirty="0" smtClean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endParaRPr>
              </a:p>
              <a:p>
                <a:pPr fontAlgn="base">
                  <a:spcBef>
                    <a:spcPct val="0"/>
                  </a:spcBef>
                  <a:defRPr/>
                </a:pPr>
                <a:r>
                  <a:rPr lang="en-US" sz="1100" i="1" dirty="0" smtClean="0">
                    <a:solidFill>
                      <a:srgbClr val="FF0000"/>
                    </a:solidFill>
                    <a:ea typeface="Segoe UI" pitchFamily="34" charset="0"/>
                    <a:cs typeface="Segoe UI" pitchFamily="34" charset="0"/>
                  </a:rPr>
                  <a:t>Component 2</a:t>
                </a:r>
                <a:r>
                  <a:rPr lang="en-US" sz="1100" dirty="0" smtClean="0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rPr>
                  <a:t>: $</a:t>
                </a:r>
                <a:r>
                  <a:rPr lang="en-US" sz="1100" i="1" dirty="0" smtClean="0">
                    <a:solidFill>
                      <a:srgbClr val="FF0000"/>
                    </a:solidFill>
                    <a:ea typeface="Segoe UI" pitchFamily="34" charset="0"/>
                    <a:cs typeface="Segoe UI" pitchFamily="34" charset="0"/>
                  </a:rPr>
                  <a:t>X</a:t>
                </a:r>
                <a:endParaRPr lang="en-US" sz="1100" dirty="0" smtClean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cxnSp>
          <p:nvCxnSpPr>
            <p:cNvPr id="38" name="Elbow Connector 37"/>
            <p:cNvCxnSpPr>
              <a:stCxn id="25" idx="1"/>
              <a:endCxn id="56" idx="3"/>
            </p:cNvCxnSpPr>
            <p:nvPr/>
          </p:nvCxnSpPr>
          <p:spPr>
            <a:xfrm rot="10800000" flipV="1">
              <a:off x="6065646" y="2530670"/>
              <a:ext cx="1070630" cy="2057917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stCxn id="32" idx="1"/>
              <a:endCxn id="56" idx="3"/>
            </p:cNvCxnSpPr>
            <p:nvPr/>
          </p:nvCxnSpPr>
          <p:spPr>
            <a:xfrm rot="10800000" flipV="1">
              <a:off x="6065646" y="3375402"/>
              <a:ext cx="1070630" cy="1213186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lbow Connector 39"/>
            <p:cNvCxnSpPr>
              <a:stCxn id="34" idx="1"/>
              <a:endCxn id="56" idx="3"/>
            </p:cNvCxnSpPr>
            <p:nvPr/>
          </p:nvCxnSpPr>
          <p:spPr>
            <a:xfrm rot="10800000" flipV="1">
              <a:off x="6065646" y="4220132"/>
              <a:ext cx="1070630" cy="368455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137"/>
            <p:cNvGrpSpPr/>
            <p:nvPr/>
          </p:nvGrpSpPr>
          <p:grpSpPr>
            <a:xfrm>
              <a:off x="4461456" y="1272313"/>
              <a:ext cx="1600200" cy="1222831"/>
              <a:chOff x="3767910" y="978762"/>
              <a:chExt cx="1600200" cy="1222831"/>
            </a:xfrm>
          </p:grpSpPr>
          <p:grpSp>
            <p:nvGrpSpPr>
              <p:cNvPr id="51" name="Group 141"/>
              <p:cNvGrpSpPr/>
              <p:nvPr/>
            </p:nvGrpSpPr>
            <p:grpSpPr>
              <a:xfrm>
                <a:off x="3767910" y="978762"/>
                <a:ext cx="1600200" cy="950189"/>
                <a:chOff x="3653610" y="307478"/>
                <a:chExt cx="1600200" cy="950189"/>
              </a:xfrm>
            </p:grpSpPr>
            <p:sp>
              <p:nvSpPr>
                <p:cNvPr id="53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653610" y="307478"/>
                  <a:ext cx="1600200" cy="36575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175" algn="ctr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100" dirty="0" smtClean="0">
                      <a:solidFill>
                        <a:srgbClr val="000000"/>
                      </a:solidFill>
                      <a:ea typeface="Segoe UI" pitchFamily="34" charset="0"/>
                      <a:cs typeface="Segoe UI" pitchFamily="34" charset="0"/>
                    </a:rPr>
                    <a:t>Annual Revenue/customer</a:t>
                  </a:r>
                  <a:endParaRPr lang="en-US" sz="1100" dirty="0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54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653610" y="663944"/>
                  <a:ext cx="1600200" cy="593723"/>
                </a:xfrm>
                <a:prstGeom prst="rect">
                  <a:avLst/>
                </a:prstGeom>
                <a:noFill/>
                <a:ln w="3175" algn="ctr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fontAlgn="base">
                    <a:spcBef>
                      <a:spcPct val="0"/>
                    </a:spcBef>
                    <a:defRPr/>
                  </a:pPr>
                  <a:r>
                    <a:rPr lang="en-US" sz="1100" i="1" dirty="0" smtClean="0">
                      <a:solidFill>
                        <a:srgbClr val="FF0000"/>
                      </a:solidFill>
                      <a:ea typeface="Segoe UI" pitchFamily="34" charset="0"/>
                      <a:cs typeface="Segoe UI" pitchFamily="34" charset="0"/>
                    </a:rPr>
                    <a:t>Component 1</a:t>
                  </a:r>
                  <a:r>
                    <a:rPr lang="en-US" sz="1100" dirty="0" smtClean="0">
                      <a:solidFill>
                        <a:srgbClr val="000000"/>
                      </a:solidFill>
                      <a:ea typeface="Segoe UI" pitchFamily="34" charset="0"/>
                      <a:cs typeface="Segoe UI" pitchFamily="34" charset="0"/>
                    </a:rPr>
                    <a:t>: $</a:t>
                  </a:r>
                  <a:r>
                    <a:rPr lang="en-US" sz="1100" i="1" dirty="0" smtClean="0">
                      <a:solidFill>
                        <a:srgbClr val="FF0000"/>
                      </a:solidFill>
                      <a:ea typeface="Segoe UI" pitchFamily="34" charset="0"/>
                      <a:cs typeface="Segoe UI" pitchFamily="34" charset="0"/>
                    </a:rPr>
                    <a:t>X</a:t>
                  </a:r>
                  <a:endParaRPr lang="en-US" sz="1100" dirty="0" smtClean="0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endParaRPr>
                </a:p>
                <a:p>
                  <a:pPr fontAlgn="base">
                    <a:spcBef>
                      <a:spcPct val="0"/>
                    </a:spcBef>
                    <a:defRPr/>
                  </a:pPr>
                  <a:r>
                    <a:rPr lang="en-US" sz="1100" i="1" dirty="0" smtClean="0">
                      <a:solidFill>
                        <a:srgbClr val="FF0000"/>
                      </a:solidFill>
                      <a:ea typeface="Segoe UI" pitchFamily="34" charset="0"/>
                      <a:cs typeface="Segoe UI" pitchFamily="34" charset="0"/>
                    </a:rPr>
                    <a:t>Component 2</a:t>
                  </a:r>
                  <a:r>
                    <a:rPr lang="en-US" sz="1100" dirty="0" smtClean="0">
                      <a:solidFill>
                        <a:srgbClr val="000000"/>
                      </a:solidFill>
                      <a:ea typeface="Segoe UI" pitchFamily="34" charset="0"/>
                      <a:cs typeface="Segoe UI" pitchFamily="34" charset="0"/>
                    </a:rPr>
                    <a:t>: $</a:t>
                  </a:r>
                  <a:r>
                    <a:rPr lang="en-US" sz="1100" i="1" dirty="0" smtClean="0">
                      <a:solidFill>
                        <a:srgbClr val="FF0000"/>
                      </a:solidFill>
                      <a:ea typeface="Segoe UI" pitchFamily="34" charset="0"/>
                      <a:cs typeface="Segoe UI" pitchFamily="34" charset="0"/>
                    </a:rPr>
                    <a:t>X</a:t>
                  </a:r>
                  <a:endParaRPr lang="en-US" sz="1100" dirty="0" smtClean="0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endParaRPr>
                </a:p>
              </p:txBody>
            </p:sp>
          </p:grpSp>
          <p:sp>
            <p:nvSpPr>
              <p:cNvPr id="52" name="Text Box 49"/>
              <p:cNvSpPr txBox="1">
                <a:spLocks noChangeArrowheads="1"/>
              </p:cNvSpPr>
              <p:nvPr/>
            </p:nvSpPr>
            <p:spPr bwMode="auto">
              <a:xfrm>
                <a:off x="3767910" y="1927273"/>
                <a:ext cx="1600200" cy="274320"/>
              </a:xfrm>
              <a:prstGeom prst="rect">
                <a:avLst/>
              </a:prstGeom>
              <a:noFill/>
              <a:ln w="3175" algn="ctr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dirty="0" smtClean="0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rPr>
                  <a:t>Total: $</a:t>
                </a:r>
                <a:r>
                  <a:rPr lang="en-US" sz="1100" i="1" dirty="0" smtClean="0">
                    <a:solidFill>
                      <a:srgbClr val="FF0000"/>
                    </a:solidFill>
                    <a:ea typeface="Segoe UI" pitchFamily="34" charset="0"/>
                    <a:cs typeface="Segoe UI" pitchFamily="34" charset="0"/>
                  </a:rPr>
                  <a:t>X</a:t>
                </a:r>
                <a:endParaRPr lang="en-US" sz="1100" i="1" dirty="0">
                  <a:solidFill>
                    <a:srgbClr val="FF0000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42" name="AutoShape 3"/>
            <p:cNvSpPr>
              <a:spLocks noChangeArrowheads="1"/>
            </p:cNvSpPr>
            <p:nvPr/>
          </p:nvSpPr>
          <p:spPr bwMode="auto">
            <a:xfrm>
              <a:off x="301646" y="2449842"/>
              <a:ext cx="1554048" cy="838200"/>
            </a:xfrm>
            <a:prstGeom prst="homePlate">
              <a:avLst>
                <a:gd name="adj" fmla="val 20779"/>
              </a:avLst>
            </a:prstGeom>
            <a:noFill/>
            <a:ln w="9525" algn="ctr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rIns="45720" anchor="ctr"/>
            <a:lstStyle/>
            <a:p>
              <a:pPr fontAlgn="base">
                <a:lnSpc>
                  <a:spcPts val="1500"/>
                </a:lnSpc>
                <a:spcBef>
                  <a:spcPct val="0"/>
                </a:spcBef>
                <a:defRPr/>
              </a:pPr>
              <a:r>
                <a:rPr lang="en-US" sz="1100" b="1" dirty="0" smtClean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rPr>
                <a:t>Profit margins</a:t>
              </a:r>
              <a:r>
                <a:rPr lang="en-US" sz="1100" b="1" dirty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rPr>
                <a:t>:</a:t>
              </a:r>
            </a:p>
            <a:p>
              <a:pPr fontAlgn="base">
                <a:spcBef>
                  <a:spcPct val="0"/>
                </a:spcBef>
                <a:defRPr/>
              </a:pPr>
              <a:r>
                <a:rPr lang="en-US" sz="1100" i="1" dirty="0" smtClean="0">
                  <a:solidFill>
                    <a:srgbClr val="FF0000"/>
                  </a:solidFill>
                  <a:ea typeface="Segoe UI" pitchFamily="34" charset="0"/>
                  <a:cs typeface="Segoe UI" pitchFamily="34" charset="0"/>
                </a:rPr>
                <a:t>Component 1</a:t>
              </a:r>
              <a:r>
                <a:rPr lang="en-US" sz="1100" dirty="0" smtClean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rPr>
                <a:t>: </a:t>
              </a:r>
              <a:r>
                <a:rPr lang="en-US" sz="1100" i="1" dirty="0" smtClean="0">
                  <a:solidFill>
                    <a:srgbClr val="FF0000"/>
                  </a:solidFill>
                  <a:ea typeface="Segoe UI" pitchFamily="34" charset="0"/>
                  <a:cs typeface="Segoe UI" pitchFamily="34" charset="0"/>
                </a:rPr>
                <a:t>X</a:t>
              </a:r>
              <a:r>
                <a:rPr lang="en-US" sz="1100" dirty="0" smtClean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rPr>
                <a:t>%</a:t>
              </a:r>
            </a:p>
            <a:p>
              <a:pPr fontAlgn="base">
                <a:spcBef>
                  <a:spcPct val="0"/>
                </a:spcBef>
                <a:defRPr/>
              </a:pPr>
              <a:r>
                <a:rPr lang="en-US" sz="1100" i="1" dirty="0" smtClean="0">
                  <a:solidFill>
                    <a:srgbClr val="FF0000"/>
                  </a:solidFill>
                  <a:ea typeface="Segoe UI" pitchFamily="34" charset="0"/>
                  <a:cs typeface="Segoe UI" pitchFamily="34" charset="0"/>
                </a:rPr>
                <a:t>Component 2</a:t>
              </a:r>
              <a:r>
                <a:rPr lang="en-US" sz="1100" dirty="0" smtClean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rPr>
                <a:t>: </a:t>
              </a:r>
              <a:r>
                <a:rPr lang="en-US" sz="1100" i="1" dirty="0" smtClean="0">
                  <a:solidFill>
                    <a:srgbClr val="FF0000"/>
                  </a:solidFill>
                  <a:ea typeface="Segoe UI" pitchFamily="34" charset="0"/>
                  <a:cs typeface="Segoe UI" pitchFamily="34" charset="0"/>
                </a:rPr>
                <a:t>X</a:t>
              </a:r>
              <a:r>
                <a:rPr lang="en-US" sz="1100" dirty="0" smtClean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rPr>
                <a:t>%</a:t>
              </a:r>
            </a:p>
            <a:p>
              <a:pPr fontAlgn="base">
                <a:spcBef>
                  <a:spcPct val="0"/>
                </a:spcBef>
                <a:defRPr/>
              </a:pPr>
              <a:r>
                <a:rPr lang="en-US" sz="1100" dirty="0" smtClean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rPr>
                <a:t>Overall: </a:t>
              </a:r>
              <a:r>
                <a:rPr lang="en-US" sz="1100" i="1" dirty="0" smtClean="0">
                  <a:solidFill>
                    <a:srgbClr val="FF0000"/>
                  </a:solidFill>
                  <a:ea typeface="Segoe UI" pitchFamily="34" charset="0"/>
                  <a:cs typeface="Segoe UI" pitchFamily="34" charset="0"/>
                </a:rPr>
                <a:t>X</a:t>
              </a:r>
              <a:r>
                <a:rPr lang="en-US" sz="1100" dirty="0" smtClean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rPr>
                <a:t>%</a:t>
              </a:r>
            </a:p>
          </p:txBody>
        </p:sp>
        <p:sp>
          <p:nvSpPr>
            <p:cNvPr id="43" name="Text Box 49"/>
            <p:cNvSpPr txBox="1">
              <a:spLocks noChangeArrowheads="1"/>
            </p:cNvSpPr>
            <p:nvPr/>
          </p:nvSpPr>
          <p:spPr bwMode="auto">
            <a:xfrm>
              <a:off x="7147158" y="5393171"/>
              <a:ext cx="1463040" cy="365759"/>
            </a:xfrm>
            <a:prstGeom prst="rect">
              <a:avLst/>
            </a:prstGeom>
            <a:solidFill>
              <a:srgbClr val="DD2027"/>
            </a:solidFill>
            <a:ln w="3175" algn="ctr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b="1" i="1" dirty="0" smtClean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Cost driver</a:t>
              </a:r>
              <a:endParaRPr lang="en-US" sz="1100" i="1" dirty="0">
                <a:solidFill>
                  <a:schemeClr val="bg1"/>
                </a:soli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4" name="Text Box 49"/>
            <p:cNvSpPr txBox="1">
              <a:spLocks noChangeArrowheads="1"/>
            </p:cNvSpPr>
            <p:nvPr/>
          </p:nvSpPr>
          <p:spPr bwMode="auto">
            <a:xfrm>
              <a:off x="7147158" y="5751628"/>
              <a:ext cx="1463040" cy="315934"/>
            </a:xfrm>
            <a:prstGeom prst="rect">
              <a:avLst/>
            </a:prstGeom>
            <a:noFill/>
            <a:ln w="3175" algn="ctr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rPr>
                <a:t>$</a:t>
              </a:r>
              <a:r>
                <a:rPr lang="en-US" sz="1100" i="1" dirty="0" smtClean="0">
                  <a:solidFill>
                    <a:srgbClr val="FF0000"/>
                  </a:solidFill>
                  <a:ea typeface="Segoe UI" pitchFamily="34" charset="0"/>
                  <a:cs typeface="Segoe UI" pitchFamily="34" charset="0"/>
                </a:rPr>
                <a:t>X</a:t>
              </a:r>
            </a:p>
          </p:txBody>
        </p:sp>
        <p:grpSp>
          <p:nvGrpSpPr>
            <p:cNvPr id="45" name="Group 145"/>
            <p:cNvGrpSpPr/>
            <p:nvPr/>
          </p:nvGrpSpPr>
          <p:grpSpPr>
            <a:xfrm>
              <a:off x="687433" y="3601797"/>
              <a:ext cx="1600200" cy="1221376"/>
              <a:chOff x="1828800" y="2155372"/>
              <a:chExt cx="1600200" cy="1221376"/>
            </a:xfrm>
          </p:grpSpPr>
          <p:sp>
            <p:nvSpPr>
              <p:cNvPr id="48" name="Text Box 49"/>
              <p:cNvSpPr txBox="1">
                <a:spLocks noChangeArrowheads="1"/>
              </p:cNvSpPr>
              <p:nvPr/>
            </p:nvSpPr>
            <p:spPr bwMode="auto">
              <a:xfrm>
                <a:off x="1828800" y="2155372"/>
                <a:ext cx="1600200" cy="365759"/>
              </a:xfrm>
              <a:prstGeom prst="rect">
                <a:avLst/>
              </a:prstGeom>
              <a:solidFill>
                <a:srgbClr val="468272"/>
              </a:solidFill>
              <a:ln w="3175" algn="ctr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b="1" dirty="0" smtClean="0">
                    <a:solidFill>
                      <a:schemeClr val="bg1"/>
                    </a:solidFill>
                    <a:ea typeface="Segoe UI" pitchFamily="34" charset="0"/>
                    <a:cs typeface="Segoe UI" pitchFamily="34" charset="0"/>
                  </a:rPr>
                  <a:t>Profit</a:t>
                </a:r>
                <a:endParaRPr lang="en-US" sz="1100" b="1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9" name="Text Box 49"/>
              <p:cNvSpPr txBox="1">
                <a:spLocks noChangeArrowheads="1"/>
              </p:cNvSpPr>
              <p:nvPr/>
            </p:nvSpPr>
            <p:spPr bwMode="auto">
              <a:xfrm>
                <a:off x="1828800" y="2514600"/>
                <a:ext cx="1600200" cy="593723"/>
              </a:xfrm>
              <a:prstGeom prst="rect">
                <a:avLst/>
              </a:prstGeom>
              <a:noFill/>
              <a:ln w="3175" algn="ctr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defRPr/>
                </a:pPr>
                <a:r>
                  <a:rPr lang="en-US" sz="1100" i="1" dirty="0" smtClean="0">
                    <a:solidFill>
                      <a:srgbClr val="FF0000"/>
                    </a:solidFill>
                    <a:ea typeface="Segoe UI" pitchFamily="34" charset="0"/>
                    <a:cs typeface="Segoe UI" pitchFamily="34" charset="0"/>
                  </a:rPr>
                  <a:t>Component 1</a:t>
                </a:r>
                <a:r>
                  <a:rPr lang="en-US" sz="1100" dirty="0" smtClean="0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rPr>
                  <a:t>: $</a:t>
                </a:r>
                <a:r>
                  <a:rPr lang="en-US" sz="1100" i="1" dirty="0" smtClean="0">
                    <a:solidFill>
                      <a:srgbClr val="FF0000"/>
                    </a:solidFill>
                    <a:ea typeface="Segoe UI" pitchFamily="34" charset="0"/>
                    <a:cs typeface="Segoe UI" pitchFamily="34" charset="0"/>
                  </a:rPr>
                  <a:t>X</a:t>
                </a:r>
                <a:endParaRPr lang="en-US" sz="1100" dirty="0" smtClean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endParaRPr>
              </a:p>
              <a:p>
                <a:pPr fontAlgn="base">
                  <a:spcBef>
                    <a:spcPct val="0"/>
                  </a:spcBef>
                  <a:defRPr/>
                </a:pPr>
                <a:r>
                  <a:rPr lang="en-US" sz="1100" i="1" dirty="0" smtClean="0">
                    <a:solidFill>
                      <a:srgbClr val="FF0000"/>
                    </a:solidFill>
                    <a:ea typeface="Segoe UI" pitchFamily="34" charset="0"/>
                    <a:cs typeface="Segoe UI" pitchFamily="34" charset="0"/>
                  </a:rPr>
                  <a:t>Component 2</a:t>
                </a:r>
                <a:r>
                  <a:rPr lang="en-US" sz="1100" dirty="0" smtClean="0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rPr>
                  <a:t>: $</a:t>
                </a:r>
                <a:r>
                  <a:rPr lang="en-US" sz="1100" i="1" dirty="0" smtClean="0">
                    <a:solidFill>
                      <a:srgbClr val="FF0000"/>
                    </a:solidFill>
                    <a:ea typeface="Segoe UI" pitchFamily="34" charset="0"/>
                    <a:cs typeface="Segoe UI" pitchFamily="34" charset="0"/>
                  </a:rPr>
                  <a:t>X</a:t>
                </a:r>
                <a:endParaRPr lang="en-US" sz="1100" dirty="0" smtClean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50" name="Text Box 49"/>
              <p:cNvSpPr txBox="1">
                <a:spLocks noChangeArrowheads="1"/>
              </p:cNvSpPr>
              <p:nvPr/>
            </p:nvSpPr>
            <p:spPr bwMode="auto">
              <a:xfrm>
                <a:off x="1828800" y="3102428"/>
                <a:ext cx="1600200" cy="274320"/>
              </a:xfrm>
              <a:prstGeom prst="rect">
                <a:avLst/>
              </a:prstGeom>
              <a:noFill/>
              <a:ln w="3175" algn="ctr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dirty="0" smtClean="0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rPr>
                  <a:t>Total: $</a:t>
                </a:r>
                <a:r>
                  <a:rPr lang="en-US" sz="1100" i="1" dirty="0" smtClean="0">
                    <a:solidFill>
                      <a:srgbClr val="FF0000"/>
                    </a:solidFill>
                    <a:ea typeface="Segoe UI" pitchFamily="34" charset="0"/>
                    <a:cs typeface="Segoe UI" pitchFamily="34" charset="0"/>
                  </a:rPr>
                  <a:t>X</a:t>
                </a:r>
                <a:r>
                  <a:rPr lang="en-US" sz="1100" dirty="0" smtClean="0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rPr>
                  <a:t>M</a:t>
                </a:r>
                <a:endParaRPr lang="en-US" sz="1100" dirty="0">
                  <a:solidFill>
                    <a:srgbClr val="000000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cxnSp>
          <p:nvCxnSpPr>
            <p:cNvPr id="46" name="Elbow Connector 45"/>
            <p:cNvCxnSpPr>
              <a:stCxn id="36" idx="1"/>
              <a:endCxn id="56" idx="3"/>
            </p:cNvCxnSpPr>
            <p:nvPr/>
          </p:nvCxnSpPr>
          <p:spPr>
            <a:xfrm rot="10800000">
              <a:off x="6065646" y="4588588"/>
              <a:ext cx="1070630" cy="476276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Elbow Connector 46"/>
            <p:cNvCxnSpPr>
              <a:stCxn id="44" idx="1"/>
              <a:endCxn id="56" idx="3"/>
            </p:cNvCxnSpPr>
            <p:nvPr/>
          </p:nvCxnSpPr>
          <p:spPr>
            <a:xfrm rot="10800000">
              <a:off x="6065646" y="4588589"/>
              <a:ext cx="1081512" cy="1321007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5104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TYPE" val="BOARDWHITE"/>
  <p:tag name="OFFICECODE" val="FALSE"/>
  <p:tag name="FOOTER" val="FALSE"/>
  <p:tag name="OFFICES" val="Boston"/>
  <p:tag name="OFFICE" val="Boston"/>
  <p:tag name="VERSION" val="5.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INNOSIGHT-template">
  <a:themeElements>
    <a:clrScheme name="Innosight Fills Light">
      <a:dk1>
        <a:sysClr val="windowText" lastClr="000000"/>
      </a:dk1>
      <a:lt1>
        <a:sysClr val="window" lastClr="FFFFFF"/>
      </a:lt1>
      <a:dk2>
        <a:srgbClr val="666666"/>
      </a:dk2>
      <a:lt2>
        <a:srgbClr val="F2F2F2"/>
      </a:lt2>
      <a:accent1>
        <a:srgbClr val="AAC4E5"/>
      </a:accent1>
      <a:accent2>
        <a:srgbClr val="BFD2B6"/>
      </a:accent2>
      <a:accent3>
        <a:srgbClr val="D0D5D9"/>
      </a:accent3>
      <a:accent4>
        <a:srgbClr val="F1AAA6"/>
      </a:accent4>
      <a:accent5>
        <a:srgbClr val="CDC7BB"/>
      </a:accent5>
      <a:accent6>
        <a:srgbClr val="F8CD9A"/>
      </a:accent6>
      <a:hlink>
        <a:srgbClr val="225896"/>
      </a:hlink>
      <a:folHlink>
        <a:srgbClr val="6EB4CD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5891A5"/>
        </a:solidFill>
        <a:effectLst/>
        <a:scene3d>
          <a:camera prst="orthographicFront"/>
          <a:lightRig rig="threePt" dir="b"/>
        </a:scene3d>
        <a:sp3d prstMaterial="matte">
          <a:contourClr>
            <a:schemeClr val="accent1">
              <a:tint val="10000"/>
              <a:satMod val="130000"/>
            </a:schemeClr>
          </a:contourClr>
        </a:sp3d>
      </a:spPr>
      <a:bodyPr rtlCol="0" anchor="ctr"/>
      <a:lstStyle>
        <a:defPPr algn="ctr">
          <a:defRPr sz="1600" dirty="0" smtClean="0">
            <a:solidFill>
              <a:srgbClr val="000000"/>
            </a:solidFill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B324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spcBef>
            <a:spcPts val="200"/>
          </a:spcBef>
          <a:spcAft>
            <a:spcPts val="400"/>
          </a:spcAft>
          <a:defRPr sz="1600"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25251F"/>
        </a:dk1>
        <a:lt1>
          <a:srgbClr val="FFFFFF"/>
        </a:lt1>
        <a:dk2>
          <a:srgbClr val="000000"/>
        </a:dk2>
        <a:lt2>
          <a:srgbClr val="605F4F"/>
        </a:lt2>
        <a:accent1>
          <a:srgbClr val="86B4CE"/>
        </a:accent1>
        <a:accent2>
          <a:srgbClr val="333399"/>
        </a:accent2>
        <a:accent3>
          <a:srgbClr val="FFFFFF"/>
        </a:accent3>
        <a:accent4>
          <a:srgbClr val="1E1E19"/>
        </a:accent4>
        <a:accent5>
          <a:srgbClr val="C3D6E3"/>
        </a:accent5>
        <a:accent6>
          <a:srgbClr val="2D2D8A"/>
        </a:accent6>
        <a:hlink>
          <a:srgbClr val="DF785B"/>
        </a:hlink>
        <a:folHlink>
          <a:srgbClr val="02BE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25251F"/>
        </a:dk1>
        <a:lt1>
          <a:srgbClr val="FFFFFF"/>
        </a:lt1>
        <a:dk2>
          <a:srgbClr val="000000"/>
        </a:dk2>
        <a:lt2>
          <a:srgbClr val="605F4F"/>
        </a:lt2>
        <a:accent1>
          <a:srgbClr val="86B4CE"/>
        </a:accent1>
        <a:accent2>
          <a:srgbClr val="333399"/>
        </a:accent2>
        <a:accent3>
          <a:srgbClr val="FFFFFF"/>
        </a:accent3>
        <a:accent4>
          <a:srgbClr val="1E1E19"/>
        </a:accent4>
        <a:accent5>
          <a:srgbClr val="C3D6E3"/>
        </a:accent5>
        <a:accent6>
          <a:srgbClr val="2D2D8A"/>
        </a:accent6>
        <a:hlink>
          <a:srgbClr val="DF785B"/>
        </a:hlink>
        <a:folHlink>
          <a:srgbClr val="02BE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4F4732"/>
        </a:dk1>
        <a:lt1>
          <a:srgbClr val="FFFFFF"/>
        </a:lt1>
        <a:dk2>
          <a:srgbClr val="332E21"/>
        </a:dk2>
        <a:lt2>
          <a:srgbClr val="E0DDD0"/>
        </a:lt2>
        <a:accent1>
          <a:srgbClr val="8BAFC0"/>
        </a:accent1>
        <a:accent2>
          <a:srgbClr val="F2DA6B"/>
        </a:accent2>
        <a:accent3>
          <a:srgbClr val="FFFFFF"/>
        </a:accent3>
        <a:accent4>
          <a:srgbClr val="423B29"/>
        </a:accent4>
        <a:accent5>
          <a:srgbClr val="C4D4DC"/>
        </a:accent5>
        <a:accent6>
          <a:srgbClr val="DBC560"/>
        </a:accent6>
        <a:hlink>
          <a:srgbClr val="E35939"/>
        </a:hlink>
        <a:folHlink>
          <a:srgbClr val="4FBC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4F4732"/>
        </a:dk1>
        <a:lt1>
          <a:srgbClr val="FFFFFF"/>
        </a:lt1>
        <a:dk2>
          <a:srgbClr val="332E21"/>
        </a:dk2>
        <a:lt2>
          <a:srgbClr val="E0DED8"/>
        </a:lt2>
        <a:accent1>
          <a:srgbClr val="88B5CF"/>
        </a:accent1>
        <a:accent2>
          <a:srgbClr val="F2DA6B"/>
        </a:accent2>
        <a:accent3>
          <a:srgbClr val="FFFFFF"/>
        </a:accent3>
        <a:accent4>
          <a:srgbClr val="423B29"/>
        </a:accent4>
        <a:accent5>
          <a:srgbClr val="C3D7E4"/>
        </a:accent5>
        <a:accent6>
          <a:srgbClr val="DBC560"/>
        </a:accent6>
        <a:hlink>
          <a:srgbClr val="B12924"/>
        </a:hlink>
        <a:folHlink>
          <a:srgbClr val="00B7E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4F4732"/>
        </a:dk1>
        <a:lt1>
          <a:srgbClr val="FFFFFF"/>
        </a:lt1>
        <a:dk2>
          <a:srgbClr val="332E21"/>
        </a:dk2>
        <a:lt2>
          <a:srgbClr val="E0DDD8"/>
        </a:lt2>
        <a:accent1>
          <a:srgbClr val="88B5CF"/>
        </a:accent1>
        <a:accent2>
          <a:srgbClr val="F2DA6B"/>
        </a:accent2>
        <a:accent3>
          <a:srgbClr val="FFFFFF"/>
        </a:accent3>
        <a:accent4>
          <a:srgbClr val="423B29"/>
        </a:accent4>
        <a:accent5>
          <a:srgbClr val="C3D7E4"/>
        </a:accent5>
        <a:accent6>
          <a:srgbClr val="DBC560"/>
        </a:accent6>
        <a:hlink>
          <a:srgbClr val="B12924"/>
        </a:hlink>
        <a:folHlink>
          <a:srgbClr val="00B7E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INNOSIGHT-template</Template>
  <TotalTime>11146</TotalTime>
  <Words>213</Words>
  <Application>Microsoft Office PowerPoint</Application>
  <PresentationFormat>On-screen Show (4:3)</PresentationFormat>
  <Paragraphs>49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1_INNOSIGHT-template</vt:lpstr>
      <vt:lpstr>Understanding the Reverse Income Statement</vt:lpstr>
      <vt:lpstr>Reverse Income Statement</vt:lpstr>
    </vt:vector>
  </TitlesOfParts>
  <Company>Innosight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Crystal Spanakos</dc:creator>
  <cp:lastModifiedBy>Kristen Blake</cp:lastModifiedBy>
  <cp:revision>366</cp:revision>
  <dcterms:created xsi:type="dcterms:W3CDTF">2013-03-12T19:34:58Z</dcterms:created>
  <dcterms:modified xsi:type="dcterms:W3CDTF">2014-04-01T20:09:22Z</dcterms:modified>
</cp:coreProperties>
</file>