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4"/>
  </p:notesMasterIdLst>
  <p:sldIdLst>
    <p:sldId id="331" r:id="rId2"/>
    <p:sldId id="330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97"/>
    <a:srgbClr val="468272"/>
    <a:srgbClr val="FA7F34"/>
    <a:srgbClr val="F0D65A"/>
    <a:srgbClr val="FB6F28"/>
    <a:srgbClr val="E15905"/>
    <a:srgbClr val="DADADA"/>
    <a:srgbClr val="FF9933"/>
    <a:srgbClr val="589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E9773-7F4C-4A88-9EF9-895D9A538E20}" type="datetimeFigureOut">
              <a:rPr lang="en-US" smtClean="0"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23A8-FB82-48F9-9C23-3FBD7916A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9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286000"/>
            <a:ext cx="4615070" cy="906510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774196"/>
            <a:ext cx="4234070" cy="3406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-14068" y="6186268"/>
            <a:ext cx="9158068" cy="685800"/>
          </a:xfrm>
          <a:prstGeom prst="rect">
            <a:avLst/>
          </a:prstGeom>
          <a:solidFill>
            <a:srgbClr val="DD291E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" y="6421446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050" dirty="0" smtClean="0">
                <a:solidFill>
                  <a:schemeClr val="bg1"/>
                </a:solidFill>
              </a:rPr>
              <a:t>©</a:t>
            </a:r>
            <a:r>
              <a:rPr lang="en-US" sz="1050" baseline="0" dirty="0" smtClean="0">
                <a:solidFill>
                  <a:schemeClr val="bg1"/>
                </a:solidFill>
              </a:rPr>
              <a:t> Copyright 2014 Innosight LLC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47" name="Picture 46" descr="Innosight_Logo_F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8674"/>
            <a:ext cx="2514600" cy="68192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2" y="3976468"/>
            <a:ext cx="2372498" cy="219456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-14068" y="6186268"/>
            <a:ext cx="9158068" cy="685800"/>
          </a:xfrm>
          <a:prstGeom prst="rect">
            <a:avLst/>
          </a:prstGeom>
          <a:solidFill>
            <a:srgbClr val="DD291E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6421446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050" dirty="0" smtClean="0">
                <a:solidFill>
                  <a:schemeClr val="bg1"/>
                </a:solidFill>
              </a:rPr>
              <a:t>©</a:t>
            </a:r>
            <a:r>
              <a:rPr lang="en-US" sz="1050" baseline="0" dirty="0" smtClean="0">
                <a:solidFill>
                  <a:schemeClr val="bg1"/>
                </a:solidFill>
              </a:rPr>
              <a:t> Copyright 2014 Innosight LLC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51" name="Picture 50" descr="Innosight_Logo_F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8674"/>
            <a:ext cx="2514600" cy="68192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2" y="3976468"/>
            <a:ext cx="2372498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9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1169"/>
            <a:ext cx="8524875" cy="7715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2425" y="1266824"/>
            <a:ext cx="8485632" cy="5266944"/>
          </a:xfrm>
        </p:spPr>
        <p:txBody>
          <a:bodyPr/>
          <a:lstStyle>
            <a:lvl1pPr marL="180000" indent="-180000" defTabSz="720000">
              <a:spcBef>
                <a:spcPts val="1200"/>
              </a:spcBef>
              <a:spcAft>
                <a:spcPts val="0"/>
              </a:spcAft>
              <a:defRPr/>
            </a:lvl1pPr>
            <a:lvl2pPr marL="360000" indent="-180000">
              <a:spcBef>
                <a:spcPts val="600"/>
              </a:spcBef>
              <a:spcAft>
                <a:spcPts val="0"/>
              </a:spcAft>
              <a:defRPr/>
            </a:lvl2pPr>
            <a:lvl3pPr marL="540000" indent="-180000">
              <a:spcBef>
                <a:spcPts val="600"/>
              </a:spcBef>
              <a:spcAft>
                <a:spcPts val="0"/>
              </a:spcAft>
              <a:defRPr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0399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45152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1271016"/>
            <a:ext cx="4169664" cy="5266944"/>
          </a:xfrm>
        </p:spPr>
        <p:txBody>
          <a:bodyPr/>
          <a:lstStyle>
            <a:lvl1pPr marL="180000" indent="-180000">
              <a:spcAft>
                <a:spcPts val="0"/>
              </a:spcAft>
              <a:defRPr/>
            </a:lvl1pPr>
            <a:lvl2pPr indent="-180000">
              <a:spcAft>
                <a:spcPts val="0"/>
              </a:spcAft>
              <a:defRPr/>
            </a:lvl2pPr>
            <a:lvl3pPr indent="-180000">
              <a:spcAft>
                <a:spcPts val="0"/>
              </a:spcAft>
              <a:defRPr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780385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56616" y="1271016"/>
            <a:ext cx="8485632" cy="5266944"/>
          </a:xfrm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97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1752" y="1197863"/>
            <a:ext cx="4206240" cy="5266944"/>
          </a:xfrm>
        </p:spPr>
        <p:txBody>
          <a:bodyPr/>
          <a:lstStyle>
            <a:lvl1pPr marL="180000">
              <a:defRPr sz="1600" b="0">
                <a:solidFill>
                  <a:srgbClr val="000000"/>
                </a:solidFill>
              </a:defRPr>
            </a:lvl1pPr>
            <a:lvl2pPr>
              <a:defRPr sz="1600">
                <a:solidFill>
                  <a:srgbClr val="000000"/>
                </a:solidFill>
              </a:defRPr>
            </a:lvl2pPr>
            <a:lvl3pPr>
              <a:tabLst>
                <a:tab pos="355600" algn="l"/>
              </a:tabLst>
              <a:defRPr sz="16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590288" y="1200150"/>
            <a:ext cx="4206240" cy="5266944"/>
          </a:xfrm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817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56616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645152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176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52800" y="1047600"/>
            <a:ext cx="8488800" cy="51624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1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2055"/>
            <a:ext cx="8524875" cy="7715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605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12055"/>
            <a:ext cx="8524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047751"/>
            <a:ext cx="84867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0"/>
            <a:endParaRPr lang="en-US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3914" y="979714"/>
            <a:ext cx="8523515" cy="1588"/>
          </a:xfrm>
          <a:prstGeom prst="line">
            <a:avLst/>
          </a:prstGeom>
          <a:ln w="12700">
            <a:solidFill>
              <a:srgbClr val="8996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otes"/>
          <p:cNvSpPr txBox="1">
            <a:spLocks noChangeArrowheads="1"/>
          </p:cNvSpPr>
          <p:nvPr/>
        </p:nvSpPr>
        <p:spPr bwMode="auto">
          <a:xfrm>
            <a:off x="222250" y="6222999"/>
            <a:ext cx="6140450" cy="4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 anchor="b">
            <a:spAutoFit/>
          </a:bodyPr>
          <a:lstStyle/>
          <a:p>
            <a:pPr marL="184150" indent="-184150" defTabSz="881063" fontAlgn="t"/>
            <a:r>
              <a:rPr lang="en-CA" sz="800" noProof="1" smtClean="0"/>
              <a:t> </a:t>
            </a:r>
            <a:endParaRPr lang="en-CA" sz="800" noProof="1"/>
          </a:p>
        </p:txBody>
      </p:sp>
      <p:sp>
        <p:nvSpPr>
          <p:cNvPr id="8" name="TextBox 7"/>
          <p:cNvSpPr txBox="1"/>
          <p:nvPr/>
        </p:nvSpPr>
        <p:spPr>
          <a:xfrm>
            <a:off x="0" y="6652800"/>
            <a:ext cx="2894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/>
              <a:t>© Copyright 2014 Innosight LLC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9200" y="6652800"/>
            <a:ext cx="2134800" cy="9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fld id="{BB69BBE8-4DB2-4642-B003-B220ACD5A2FD}" type="slidenum">
              <a:rPr lang="en-US" sz="800" smtClean="0"/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6944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200" b="1" smtClean="0">
          <a:solidFill>
            <a:srgbClr val="000000"/>
          </a:solidFill>
          <a:effectLst/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chemeClr val="tx1"/>
        </a:buClr>
        <a:buSzPct val="111000"/>
        <a:buFont typeface="Arial" pitchFamily="34" charset="0"/>
        <a:buChar char="•"/>
        <a:defRPr sz="1600" b="0" baseline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2pPr>
      <a:lvl3pPr marL="540000" indent="-180000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95000"/>
        <a:buFont typeface="Arial" pitchFamily="34" charset="0"/>
        <a:buChar char="▪"/>
        <a:defRPr sz="16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baseline="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4P Model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96200" y="152400"/>
            <a:ext cx="1303991" cy="308508"/>
            <a:chOff x="44244" y="1439976"/>
            <a:chExt cx="9042683" cy="2139386"/>
          </a:xfrm>
        </p:grpSpPr>
        <p:sp>
          <p:nvSpPr>
            <p:cNvPr id="5" name="Oval 4"/>
            <p:cNvSpPr/>
            <p:nvPr/>
          </p:nvSpPr>
          <p:spPr>
            <a:xfrm>
              <a:off x="6960456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771506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87513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582557" y="1748484"/>
              <a:ext cx="1830880" cy="1830878"/>
            </a:xfrm>
            <a:prstGeom prst="ellipse">
              <a:avLst/>
            </a:prstGeom>
            <a:solidFill>
              <a:srgbClr val="FA7F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244" y="1439976"/>
              <a:ext cx="2553653" cy="1789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251666" y="1440816"/>
              <a:ext cx="2429413" cy="1789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73699" y="1470312"/>
              <a:ext cx="2408386" cy="1789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665160" y="1484219"/>
              <a:ext cx="2421767" cy="1789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3828" y="1187244"/>
            <a:ext cx="8228416" cy="71437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This technique can be conducted as a quick five-minute exercise, yet provides very solid learning. </a:t>
            </a:r>
            <a:br>
              <a:rPr lang="en-US" sz="1400" dirty="0" smtClean="0"/>
            </a:br>
            <a:r>
              <a:rPr lang="en-US" sz="1400" dirty="0" smtClean="0"/>
              <a:t>It serves as an </a:t>
            </a:r>
            <a:r>
              <a:rPr lang="en-US" sz="1400" b="1" dirty="0" smtClean="0">
                <a:solidFill>
                  <a:srgbClr val="FA7F34"/>
                </a:solidFill>
              </a:rPr>
              <a:t>efficient way to sanity check an idea</a:t>
            </a:r>
            <a:r>
              <a:rPr lang="en-US" sz="1400" dirty="0" smtClean="0">
                <a:solidFill>
                  <a:srgbClr val="FA7F34"/>
                </a:solidFill>
              </a:rPr>
              <a:t> </a:t>
            </a:r>
            <a:r>
              <a:rPr lang="en-US" sz="1400" dirty="0" smtClean="0"/>
              <a:t>and get rich </a:t>
            </a:r>
            <a:r>
              <a:rPr lang="en-US" sz="1400" b="1" dirty="0" smtClean="0">
                <a:solidFill>
                  <a:srgbClr val="FA7F34"/>
                </a:solidFill>
              </a:rPr>
              <a:t>insight into the viability of a particular business model.</a:t>
            </a:r>
            <a:endParaRPr lang="en-US" sz="1400" b="1" dirty="0">
              <a:solidFill>
                <a:srgbClr val="FA7F34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2920" y="2055924"/>
            <a:ext cx="8138160" cy="4389120"/>
            <a:chOff x="502920" y="2055924"/>
            <a:chExt cx="8138160" cy="4389120"/>
          </a:xfrm>
        </p:grpSpPr>
        <p:grpSp>
          <p:nvGrpSpPr>
            <p:cNvPr id="17" name="Group 16"/>
            <p:cNvGrpSpPr/>
            <p:nvPr/>
          </p:nvGrpSpPr>
          <p:grpSpPr>
            <a:xfrm>
              <a:off x="502920" y="2055924"/>
              <a:ext cx="8138160" cy="4389120"/>
              <a:chOff x="453828" y="1981200"/>
              <a:chExt cx="8138160" cy="44958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3828" y="1981200"/>
                <a:ext cx="8138160" cy="44958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effectLst/>
              <a:scene3d>
                <a:camera prst="orthographicFront"/>
                <a:lightRig rig="threePt" dir="b"/>
              </a:scene3d>
              <a:sp3d prstMaterial="matte">
                <a:contourClr>
                  <a:schemeClr val="accent1">
                    <a:tint val="10000"/>
                    <a:satMod val="130000"/>
                  </a:schemeClr>
                </a:contourClr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09600" y="2177205"/>
                <a:ext cx="4827708" cy="4121150"/>
              </a:xfrm>
              <a:prstGeom prst="rect">
                <a:avLst/>
              </a:prstGeom>
              <a:solidFill>
                <a:schemeClr val="bg1"/>
              </a:solidFill>
              <a:effectLst/>
              <a:scene3d>
                <a:camera prst="orthographicFront"/>
                <a:lightRig rig="threePt" dir="b"/>
              </a:scene3d>
              <a:sp3d prstMaterial="matte">
                <a:contourClr>
                  <a:schemeClr val="accent1">
                    <a:tint val="10000"/>
                    <a:satMod val="130000"/>
                  </a:schemeClr>
                </a:contourClr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" name="Text Placeholder 2"/>
            <p:cNvSpPr txBox="1">
              <a:spLocks/>
            </p:cNvSpPr>
            <p:nvPr/>
          </p:nvSpPr>
          <p:spPr bwMode="auto">
            <a:xfrm>
              <a:off x="5638800" y="2262938"/>
              <a:ext cx="3002280" cy="4048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180000" indent="-180000" algn="l" defTabSz="720000" rtl="0" eaLnBrk="1" fontAlgn="base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tx1"/>
                </a:buClr>
                <a:buSzPct val="111000"/>
                <a:buFont typeface="Arial" pitchFamily="34" charset="0"/>
                <a:buChar char="•"/>
                <a:defRPr sz="1600" b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360000" indent="-18000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2pPr>
              <a:lvl3pPr marL="540000" indent="-18000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ct val="95000"/>
                <a:buFont typeface="Arial" pitchFamily="34" charset="0"/>
                <a:buChar char="▪"/>
                <a:defRPr sz="1600">
                  <a:solidFill>
                    <a:srgbClr val="000000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 baseline="0">
                  <a:solidFill>
                    <a:schemeClr val="bg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chemeClr val="bg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1200"/>
                </a:spcAft>
                <a:buFont typeface="Arial" pitchFamily="34" charset="0"/>
                <a:buNone/>
              </a:pPr>
              <a:r>
                <a:rPr lang="en-US" sz="1400" b="1" kern="0" dirty="0" smtClean="0"/>
                <a:t>Calculating the idea’s 4Ps: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sz="1300" kern="0" dirty="0" smtClean="0"/>
                <a:t>Start with the </a:t>
              </a:r>
              <a:r>
                <a:rPr lang="en-US" sz="1300" b="1" kern="0" dirty="0" smtClean="0"/>
                <a:t>desired answer </a:t>
              </a:r>
              <a:r>
                <a:rPr lang="en-US" sz="1300" b="1" kern="0" dirty="0"/>
                <a:t/>
              </a:r>
              <a:br>
                <a:rPr lang="en-US" sz="1300" b="1" kern="0" dirty="0"/>
              </a:br>
              <a:r>
                <a:rPr lang="en-US" sz="1300" kern="0" dirty="0" smtClean="0"/>
                <a:t>you determined (e.g. path to $6M </a:t>
              </a:r>
              <a:br>
                <a:rPr lang="en-US" sz="1300" kern="0" dirty="0" smtClean="0"/>
              </a:br>
              <a:r>
                <a:rPr lang="en-US" sz="1300" kern="0" dirty="0" smtClean="0"/>
                <a:t>in revenue)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sz="1300" kern="0" dirty="0" smtClean="0"/>
                <a:t>With the answer, determine the </a:t>
              </a:r>
              <a:r>
                <a:rPr lang="en-US" sz="1300" b="1" kern="0" dirty="0" smtClean="0"/>
                <a:t>population</a:t>
              </a:r>
              <a:r>
                <a:rPr lang="en-US" sz="1300" kern="0" dirty="0" smtClean="0"/>
                <a:t> of potential customers. Define it as narrowly as possible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sz="1300" kern="0" dirty="0" smtClean="0"/>
                <a:t>Assert the </a:t>
              </a:r>
              <a:r>
                <a:rPr lang="en-US" sz="1300" b="1" kern="0" dirty="0" smtClean="0"/>
                <a:t>price</a:t>
              </a:r>
              <a:r>
                <a:rPr lang="en-US" sz="1300" kern="0" dirty="0" smtClean="0"/>
                <a:t> of the offering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sz="1300" kern="0" dirty="0" smtClean="0"/>
                <a:t>Assess the </a:t>
              </a:r>
              <a:r>
                <a:rPr lang="en-US" sz="1300" b="1" kern="0" dirty="0" smtClean="0"/>
                <a:t>purchase frequency</a:t>
              </a:r>
              <a:r>
                <a:rPr lang="en-US" sz="1300" kern="0" dirty="0" smtClean="0"/>
                <a:t>. Is it a one-time purchase? </a:t>
              </a:r>
              <a:r>
                <a:rPr lang="en-US" sz="1300" kern="0" dirty="0"/>
                <a:t/>
              </a:r>
              <a:br>
                <a:rPr lang="en-US" sz="1300" kern="0" dirty="0"/>
              </a:br>
              <a:r>
                <a:rPr lang="en-US" sz="1300" kern="0" dirty="0" smtClean="0"/>
                <a:t>A consumable good that people purchase a few times a year? </a:t>
              </a:r>
              <a:r>
                <a:rPr lang="en-US" sz="1300" kern="0" dirty="0"/>
                <a:t/>
              </a:r>
              <a:br>
                <a:rPr lang="en-US" sz="1300" kern="0" dirty="0"/>
              </a:br>
              <a:r>
                <a:rPr lang="en-US" sz="1300" kern="0" dirty="0" smtClean="0"/>
                <a:t>A rental? A daily purchase?</a:t>
              </a:r>
            </a:p>
            <a:p>
              <a:pPr>
                <a:spcBef>
                  <a:spcPts val="0"/>
                </a:spcBef>
                <a:spcAft>
                  <a:spcPts val="1200"/>
                </a:spcAft>
              </a:pPr>
              <a:r>
                <a:rPr lang="en-US" sz="1300" kern="0" dirty="0" smtClean="0"/>
                <a:t>Finally, calculate the required </a:t>
              </a:r>
              <a:r>
                <a:rPr lang="en-US" sz="1300" b="1" kern="0" dirty="0" smtClean="0"/>
                <a:t>penetration</a:t>
              </a:r>
              <a:r>
                <a:rPr lang="en-US" sz="1300" kern="0" dirty="0" smtClean="0"/>
                <a:t> to achieve your target</a:t>
              </a:r>
              <a:endParaRPr lang="en-US" sz="1300" kern="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11619" y="2480486"/>
              <a:ext cx="4065181" cy="338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Placeholder 2"/>
            <p:cNvSpPr txBox="1">
              <a:spLocks/>
            </p:cNvSpPr>
            <p:nvPr/>
          </p:nvSpPr>
          <p:spPr bwMode="auto">
            <a:xfrm>
              <a:off x="866776" y="5410201"/>
              <a:ext cx="4467224" cy="609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180000" indent="-180000" algn="l" defTabSz="720000" rtl="0" eaLnBrk="1" fontAlgn="base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tx1"/>
                </a:buClr>
                <a:buSzPct val="111000"/>
                <a:buFont typeface="Arial" pitchFamily="34" charset="0"/>
                <a:buChar char="•"/>
                <a:defRPr sz="1600" b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360000" indent="-18000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2pPr>
              <a:lvl3pPr marL="540000" indent="-18000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ct val="95000"/>
                <a:buFont typeface="Arial" pitchFamily="34" charset="0"/>
                <a:buChar char="▪"/>
                <a:defRPr sz="1600">
                  <a:solidFill>
                    <a:srgbClr val="000000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 baseline="0">
                  <a:solidFill>
                    <a:schemeClr val="bg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chemeClr val="bg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1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Use the simple, five-minute, 4P (target </a:t>
              </a:r>
              <a:r>
                <a:rPr lang="en-US" sz="1100" b="1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Population, </a:t>
              </a:r>
              <a:r>
                <a:rPr lang="en-US" sz="11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planning </a:t>
              </a:r>
              <a:r>
                <a:rPr lang="en-US" sz="1100" b="1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Pricing, </a:t>
              </a:r>
              <a:r>
                <a:rPr lang="en-US" sz="11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expected </a:t>
              </a:r>
              <a:r>
                <a:rPr lang="en-US" sz="1100" b="1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Purchase</a:t>
              </a:r>
              <a:r>
                <a:rPr lang="en-US" sz="11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frequency, and required </a:t>
              </a:r>
              <a:r>
                <a:rPr lang="en-US" sz="1100" b="1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Penetration</a:t>
              </a:r>
              <a:r>
                <a:rPr lang="en-US" sz="11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 calculation to see quickly if your idea meets the minimum threshold and is worth pursuing.</a:t>
              </a: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43978" y="2819400"/>
              <a:ext cx="4590022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914400" y="5257800"/>
              <a:ext cx="426720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8540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4P Calculation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3081" y="1360226"/>
            <a:ext cx="8297839" cy="0"/>
          </a:xfrm>
          <a:prstGeom prst="line">
            <a:avLst/>
          </a:prstGeom>
          <a:ln w="28575">
            <a:solidFill>
              <a:srgbClr val="FB6F2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210" y="1795046"/>
            <a:ext cx="3207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Steady-state revenue target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25579" y="1675151"/>
            <a:ext cx="2129051" cy="59786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00208" y="1632045"/>
            <a:ext cx="28083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300" i="1" dirty="0" smtClean="0">
                <a:solidFill>
                  <a:schemeClr val="bg1">
                    <a:lumMod val="50000"/>
                  </a:schemeClr>
                </a:solidFill>
              </a:rPr>
              <a:t>Ensure the organization has alignment on a steady-state number that would be attractive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210" y="2641888"/>
            <a:ext cx="3207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A. </a:t>
            </a:r>
            <a:r>
              <a:rPr lang="en-US" sz="1600" b="1" i="1" dirty="0" smtClean="0">
                <a:solidFill>
                  <a:srgbClr val="000000"/>
                </a:solidFill>
              </a:rPr>
              <a:t>Core </a:t>
            </a:r>
            <a:r>
              <a:rPr lang="en-US" sz="1600" b="1" dirty="0" smtClean="0">
                <a:solidFill>
                  <a:srgbClr val="FB6F28"/>
                </a:solidFill>
              </a:rPr>
              <a:t>Population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425579" y="2559705"/>
            <a:ext cx="2129051" cy="5029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00208" y="2576851"/>
            <a:ext cx="28083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300" i="1" dirty="0" smtClean="0">
                <a:solidFill>
                  <a:schemeClr val="bg1">
                    <a:lumMod val="50000"/>
                  </a:schemeClr>
                </a:solidFill>
              </a:rPr>
              <a:t>Define as tightly as possible – what constitutes your “dream customers”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210" y="3371250"/>
            <a:ext cx="3207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B. </a:t>
            </a:r>
            <a:r>
              <a:rPr lang="en-US" sz="1600" b="1" i="1" dirty="0" smtClean="0">
                <a:solidFill>
                  <a:srgbClr val="000000"/>
                </a:solidFill>
              </a:rPr>
              <a:t>Transaction </a:t>
            </a:r>
            <a:r>
              <a:rPr lang="en-US" sz="1600" b="1" dirty="0" smtClean="0">
                <a:solidFill>
                  <a:srgbClr val="FB6F28"/>
                </a:solidFill>
              </a:rPr>
              <a:t>Pricing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425579" y="3289067"/>
            <a:ext cx="2129051" cy="5029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00208" y="3306213"/>
            <a:ext cx="28083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300" i="1" dirty="0" smtClean="0">
                <a:solidFill>
                  <a:schemeClr val="bg1">
                    <a:lumMod val="50000"/>
                  </a:schemeClr>
                </a:solidFill>
              </a:rPr>
              <a:t>How much will the customer pay per transaction? What data supports this?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210" y="4100612"/>
            <a:ext cx="3207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C. </a:t>
            </a:r>
            <a:r>
              <a:rPr lang="en-US" sz="1600" b="1" dirty="0" smtClean="0">
                <a:solidFill>
                  <a:srgbClr val="FB6F28"/>
                </a:solidFill>
              </a:rPr>
              <a:t>Purchase</a:t>
            </a:r>
            <a:r>
              <a:rPr lang="en-US" sz="1600" b="1" dirty="0" smtClean="0">
                <a:solidFill>
                  <a:srgbClr val="000000"/>
                </a:solidFill>
              </a:rPr>
              <a:t> Frequency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25579" y="4018429"/>
            <a:ext cx="2129051" cy="5029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00208" y="4035575"/>
            <a:ext cx="28083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300" i="1" dirty="0" smtClean="0">
                <a:solidFill>
                  <a:schemeClr val="bg1">
                    <a:lumMod val="50000"/>
                  </a:schemeClr>
                </a:solidFill>
              </a:rPr>
              <a:t>How many purchases are there a year? 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228833" y="1197592"/>
            <a:ext cx="2686334" cy="325269"/>
          </a:xfrm>
          <a:prstGeom prst="roundRect">
            <a:avLst>
              <a:gd name="adj" fmla="val 50000"/>
            </a:avLst>
          </a:prstGeom>
          <a:solidFill>
            <a:srgbClr val="FB6F28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CORE MARKET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846161" y="5981076"/>
            <a:ext cx="7929350" cy="523220"/>
            <a:chOff x="846161" y="6186159"/>
            <a:chExt cx="7929350" cy="523220"/>
          </a:xfrm>
        </p:grpSpPr>
        <p:sp>
          <p:nvSpPr>
            <p:cNvPr id="41" name="Rectangle 40"/>
            <p:cNvSpPr/>
            <p:nvPr/>
          </p:nvSpPr>
          <p:spPr>
            <a:xfrm>
              <a:off x="846161" y="6196309"/>
              <a:ext cx="4626582" cy="502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  <a:effectLst/>
            <a:scene3d>
              <a:camera prst="orthographicFront"/>
              <a:lightRig rig="threePt" dir="b"/>
            </a:scene3d>
            <a:sp3d prstMaterial="matte">
              <a:contourClr>
                <a:schemeClr val="accent1">
                  <a:tint val="1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68279" y="6186159"/>
              <a:ext cx="3207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400"/>
                </a:spcAft>
              </a:pPr>
              <a:r>
                <a:rPr lang="en-US" sz="1400" i="1" dirty="0" smtClean="0">
                  <a:solidFill>
                    <a:schemeClr val="bg1">
                      <a:lumMod val="50000"/>
                    </a:schemeClr>
                  </a:solidFill>
                </a:rPr>
                <a:t>What other markets open up as a result of following this strategy?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8210" y="4829974"/>
            <a:ext cx="3207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4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Required </a:t>
            </a:r>
            <a:r>
              <a:rPr lang="en-US" sz="1600" b="1" dirty="0" smtClean="0">
                <a:solidFill>
                  <a:srgbClr val="FB6F28"/>
                </a:solidFill>
              </a:rPr>
              <a:t>Penetration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00208" y="4764937"/>
            <a:ext cx="28083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300" i="1" dirty="0" smtClean="0">
                <a:solidFill>
                  <a:schemeClr val="bg1">
                    <a:lumMod val="50000"/>
                  </a:schemeClr>
                </a:solidFill>
              </a:rPr>
              <a:t>Solve for this by dividing the revenue target by A </a:t>
            </a:r>
            <a:r>
              <a:rPr lang="en-US" sz="1300" i="1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1300" i="1" dirty="0" smtClean="0">
                <a:solidFill>
                  <a:schemeClr val="bg1">
                    <a:lumMod val="50000"/>
                  </a:schemeClr>
                </a:solidFill>
              </a:rPr>
              <a:t> B x C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5579" y="4747791"/>
            <a:ext cx="2129051" cy="5029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23081" y="5672551"/>
            <a:ext cx="8297839" cy="0"/>
          </a:xfrm>
          <a:prstGeom prst="line">
            <a:avLst/>
          </a:prstGeom>
          <a:ln w="28575">
            <a:solidFill>
              <a:srgbClr val="46827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3228833" y="5509917"/>
            <a:ext cx="2686334" cy="325269"/>
          </a:xfrm>
          <a:prstGeom prst="roundRect">
            <a:avLst>
              <a:gd name="adj" fmla="val 50000"/>
            </a:avLst>
          </a:prstGeom>
          <a:solidFill>
            <a:srgbClr val="468272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OPTION VALUE</a:t>
            </a:r>
          </a:p>
        </p:txBody>
      </p:sp>
    </p:spTree>
    <p:extLst>
      <p:ext uri="{BB962C8B-B14F-4D97-AF65-F5344CB8AC3E}">
        <p14:creationId xmlns:p14="http://schemas.microsoft.com/office/powerpoint/2010/main" val="1302708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TYPE" val="BOARDWHITE"/>
  <p:tag name="OFFICECODE" val="FALSE"/>
  <p:tag name="FOOTER" val="FALSE"/>
  <p:tag name="OFFICES" val="Boston"/>
  <p:tag name="OFFICE" val="Boston"/>
  <p:tag name="VERSION" val="5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NNOSIGHT-template">
  <a:themeElements>
    <a:clrScheme name="Innosight Fills Light">
      <a:dk1>
        <a:sysClr val="windowText" lastClr="000000"/>
      </a:dk1>
      <a:lt1>
        <a:sysClr val="window" lastClr="FFFFFF"/>
      </a:lt1>
      <a:dk2>
        <a:srgbClr val="666666"/>
      </a:dk2>
      <a:lt2>
        <a:srgbClr val="F2F2F2"/>
      </a:lt2>
      <a:accent1>
        <a:srgbClr val="AAC4E5"/>
      </a:accent1>
      <a:accent2>
        <a:srgbClr val="BFD2B6"/>
      </a:accent2>
      <a:accent3>
        <a:srgbClr val="D0D5D9"/>
      </a:accent3>
      <a:accent4>
        <a:srgbClr val="F1AAA6"/>
      </a:accent4>
      <a:accent5>
        <a:srgbClr val="CDC7BB"/>
      </a:accent5>
      <a:accent6>
        <a:srgbClr val="F8CD9A"/>
      </a:accent6>
      <a:hlink>
        <a:srgbClr val="225896"/>
      </a:hlink>
      <a:folHlink>
        <a:srgbClr val="6EB4CD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891A5"/>
        </a:solidFill>
        <a:effectLst/>
        <a:scene3d>
          <a:camera prst="orthographicFront"/>
          <a:lightRig rig="threePt" dir="b"/>
        </a:scene3d>
        <a:sp3d prstMaterial="matte">
          <a:contourClr>
            <a:schemeClr val="accent1">
              <a:tint val="10000"/>
              <a:satMod val="130000"/>
            </a:schemeClr>
          </a:contourClr>
        </a:sp3d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B324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200"/>
          </a:spcBef>
          <a:spcAft>
            <a:spcPts val="400"/>
          </a:spcAft>
          <a:defRPr sz="16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5251F"/>
        </a:dk1>
        <a:lt1>
          <a:srgbClr val="FFFFFF"/>
        </a:lt1>
        <a:dk2>
          <a:srgbClr val="000000"/>
        </a:dk2>
        <a:lt2>
          <a:srgbClr val="605F4F"/>
        </a:lt2>
        <a:accent1>
          <a:srgbClr val="86B4CE"/>
        </a:accent1>
        <a:accent2>
          <a:srgbClr val="333399"/>
        </a:accent2>
        <a:accent3>
          <a:srgbClr val="FFFFFF"/>
        </a:accent3>
        <a:accent4>
          <a:srgbClr val="1E1E19"/>
        </a:accent4>
        <a:accent5>
          <a:srgbClr val="C3D6E3"/>
        </a:accent5>
        <a:accent6>
          <a:srgbClr val="2D2D8A"/>
        </a:accent6>
        <a:hlink>
          <a:srgbClr val="DF785B"/>
        </a:hlink>
        <a:folHlink>
          <a:srgbClr val="02BE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5251F"/>
        </a:dk1>
        <a:lt1>
          <a:srgbClr val="FFFFFF"/>
        </a:lt1>
        <a:dk2>
          <a:srgbClr val="000000"/>
        </a:dk2>
        <a:lt2>
          <a:srgbClr val="605F4F"/>
        </a:lt2>
        <a:accent1>
          <a:srgbClr val="86B4CE"/>
        </a:accent1>
        <a:accent2>
          <a:srgbClr val="333399"/>
        </a:accent2>
        <a:accent3>
          <a:srgbClr val="FFFFFF"/>
        </a:accent3>
        <a:accent4>
          <a:srgbClr val="1E1E19"/>
        </a:accent4>
        <a:accent5>
          <a:srgbClr val="C3D6E3"/>
        </a:accent5>
        <a:accent6>
          <a:srgbClr val="2D2D8A"/>
        </a:accent6>
        <a:hlink>
          <a:srgbClr val="DF785B"/>
        </a:hlink>
        <a:folHlink>
          <a:srgbClr val="02BE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4F4732"/>
        </a:dk1>
        <a:lt1>
          <a:srgbClr val="FFFFFF"/>
        </a:lt1>
        <a:dk2>
          <a:srgbClr val="332E21"/>
        </a:dk2>
        <a:lt2>
          <a:srgbClr val="E0DDD0"/>
        </a:lt2>
        <a:accent1>
          <a:srgbClr val="8BAFC0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4D4DC"/>
        </a:accent5>
        <a:accent6>
          <a:srgbClr val="DBC560"/>
        </a:accent6>
        <a:hlink>
          <a:srgbClr val="E35939"/>
        </a:hlink>
        <a:folHlink>
          <a:srgbClr val="4FBC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4F4732"/>
        </a:dk1>
        <a:lt1>
          <a:srgbClr val="FFFFFF"/>
        </a:lt1>
        <a:dk2>
          <a:srgbClr val="332E21"/>
        </a:dk2>
        <a:lt2>
          <a:srgbClr val="E0DED8"/>
        </a:lt2>
        <a:accent1>
          <a:srgbClr val="88B5CF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3D7E4"/>
        </a:accent5>
        <a:accent6>
          <a:srgbClr val="DBC560"/>
        </a:accent6>
        <a:hlink>
          <a:srgbClr val="B12924"/>
        </a:hlink>
        <a:folHlink>
          <a:srgbClr val="00B7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4F4732"/>
        </a:dk1>
        <a:lt1>
          <a:srgbClr val="FFFFFF"/>
        </a:lt1>
        <a:dk2>
          <a:srgbClr val="332E21"/>
        </a:dk2>
        <a:lt2>
          <a:srgbClr val="E0DDD8"/>
        </a:lt2>
        <a:accent1>
          <a:srgbClr val="88B5CF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3D7E4"/>
        </a:accent5>
        <a:accent6>
          <a:srgbClr val="DBC560"/>
        </a:accent6>
        <a:hlink>
          <a:srgbClr val="B12924"/>
        </a:hlink>
        <a:folHlink>
          <a:srgbClr val="00B7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INNOSIGHT-template</Template>
  <TotalTime>11146</TotalTime>
  <Words>168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1_INNOSIGHT-template</vt:lpstr>
      <vt:lpstr>Understanding the 4P Model</vt:lpstr>
      <vt:lpstr>The 4P Calculation</vt:lpstr>
    </vt:vector>
  </TitlesOfParts>
  <Company>Innosight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Spanakos</dc:creator>
  <cp:lastModifiedBy>Kristen Blake</cp:lastModifiedBy>
  <cp:revision>367</cp:revision>
  <dcterms:created xsi:type="dcterms:W3CDTF">2013-03-12T19:34:58Z</dcterms:created>
  <dcterms:modified xsi:type="dcterms:W3CDTF">2014-04-01T19:52:46Z</dcterms:modified>
</cp:coreProperties>
</file>